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68" r:id="rId2"/>
    <p:sldId id="269" r:id="rId3"/>
    <p:sldId id="270" r:id="rId4"/>
    <p:sldId id="283" r:id="rId5"/>
    <p:sldId id="284" r:id="rId6"/>
    <p:sldId id="287" r:id="rId7"/>
    <p:sldId id="288" r:id="rId8"/>
    <p:sldId id="286" r:id="rId9"/>
    <p:sldId id="285" r:id="rId10"/>
    <p:sldId id="271" r:id="rId11"/>
    <p:sldId id="272" r:id="rId12"/>
    <p:sldId id="273" r:id="rId13"/>
    <p:sldId id="274" r:id="rId14"/>
    <p:sldId id="275" r:id="rId15"/>
    <p:sldId id="276" r:id="rId16"/>
    <p:sldId id="277" r:id="rId17"/>
    <p:sldId id="278" r:id="rId18"/>
    <p:sldId id="279" r:id="rId19"/>
    <p:sldId id="289" r:id="rId20"/>
    <p:sldId id="280" r:id="rId21"/>
    <p:sldId id="28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58" autoAdjust="0"/>
    <p:restoredTop sz="94660"/>
  </p:normalViewPr>
  <p:slideViewPr>
    <p:cSldViewPr snapToGrid="0">
      <p:cViewPr varScale="1">
        <p:scale>
          <a:sx n="86" d="100"/>
          <a:sy n="86" d="100"/>
        </p:scale>
        <p:origin x="39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custT="1"/>
      <dgm:spPr/>
      <dgm:t>
        <a:bodyPr/>
        <a:lstStyle/>
        <a:p>
          <a:pPr>
            <a:lnSpc>
              <a:spcPct val="100000"/>
            </a:lnSpc>
            <a:defRPr cap="all"/>
          </a:pPr>
          <a:r>
            <a:rPr lang="en-GB" sz="1800" dirty="0">
              <a:latin typeface="Speak Pro (Body)"/>
            </a:rPr>
            <a:t>A new start-up company is being established in Cyprus with the intent of radio broadcasting through the internet.</a:t>
          </a:r>
        </a:p>
        <a:p>
          <a:pPr>
            <a:lnSpc>
              <a:spcPct val="100000"/>
            </a:lnSpc>
            <a:defRPr cap="all"/>
          </a:pPr>
          <a:endParaRPr lang="en-US" sz="1200" dirty="0">
            <a:latin typeface="Speak Pro (Body)"/>
          </a:endParaRP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en-GB" sz="1800" dirty="0">
              <a:latin typeface="Speak Pro (Body)"/>
            </a:rPr>
            <a:t>Non-contemporary music from 1960s to the 2000s</a:t>
          </a:r>
          <a:r>
            <a:rPr lang="en-GB" sz="1300" dirty="0">
              <a:latin typeface="Speak Pro (Body)"/>
            </a:rPr>
            <a:t>.</a:t>
          </a:r>
        </a:p>
        <a:p>
          <a:pPr>
            <a:lnSpc>
              <a:spcPct val="100000"/>
            </a:lnSpc>
            <a:defRPr cap="all"/>
          </a:pPr>
          <a:r>
            <a:rPr lang="en-US" sz="1300" dirty="0">
              <a:latin typeface="Speak Pro (Body)"/>
            </a:rPr>
            <a:t>.</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nSpc>
              <a:spcPct val="100000"/>
            </a:lnSpc>
            <a:defRPr cap="all"/>
          </a:pPr>
          <a:r>
            <a:rPr lang="en-GB" sz="1800" dirty="0">
              <a:latin typeface="Speak Pro (Body)"/>
            </a:rPr>
            <a:t>The business requires a web platform with a robust backend that enables communications with listeners and fans.</a:t>
          </a:r>
        </a:p>
        <a:p>
          <a:pPr>
            <a:lnSpc>
              <a:spcPct val="100000"/>
            </a:lnSpc>
            <a:defRPr cap="all"/>
          </a:pPr>
          <a:endParaRPr lang="en-US" sz="1300" dirty="0">
            <a:latin typeface="Speak Pro (Body)"/>
          </a:endParaRP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custScaleX="177303" custScaleY="139658" custLinFactNeighborX="-2646" custLinFactNeighborY="47119">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custLinFactNeighborX="-2806" custLinFactNeighborY="3766"/>
      <dgm:spPr>
        <a:prstGeom prst="ellipse">
          <a:avLst/>
        </a:prstGeom>
      </dgm:spPr>
    </dgm:pt>
    <dgm:pt modelId="{E94F35BC-9C76-400A-BBCA-0032259E2E5A}" type="pres">
      <dgm:prSet presAssocID="{49225C73-1633-42F1-AB3B-7CB183E5F8B8}" presName="iconRect" presStyleLbl="node1" presStyleIdx="1" presStyleCnt="3" custLinFactNeighborX="-8441" custLinFactNeighborY="616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custScaleX="94221" custScaleY="139937" custLinFactNeighborX="-3958" custLinFactNeighborY="35608">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custScaleX="164065" custScaleY="107318" custLinFactNeighborX="-3802" custLinFactNeighborY="12342">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1538927" y="459472"/>
          <a:ext cx="1544062" cy="1544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867989" y="788535"/>
          <a:ext cx="885937" cy="8859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0" y="2653200"/>
          <a:ext cx="4487982" cy="2047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dirty="0">
              <a:latin typeface="Speak Pro (Body)"/>
            </a:rPr>
            <a:t>A new start-up company is being established in Cyprus with the intent of radio broadcasting through the internet.</a:t>
          </a:r>
        </a:p>
        <a:p>
          <a:pPr marL="0" lvl="0" indent="0" algn="ctr" defTabSz="800100">
            <a:lnSpc>
              <a:spcPct val="100000"/>
            </a:lnSpc>
            <a:spcBef>
              <a:spcPct val="0"/>
            </a:spcBef>
            <a:spcAft>
              <a:spcPct val="35000"/>
            </a:spcAft>
            <a:buNone/>
            <a:defRPr cap="all"/>
          </a:pPr>
          <a:endParaRPr lang="en-US" sz="1200" kern="1200" dirty="0">
            <a:latin typeface="Speak Pro (Body)"/>
          </a:endParaRPr>
        </a:p>
      </dsp:txBody>
      <dsp:txXfrm>
        <a:off x="0" y="2653200"/>
        <a:ext cx="4487982" cy="2047755"/>
      </dsp:txXfrm>
    </dsp:sp>
    <dsp:sp modelId="{543C18BC-1989-44B2-9862-C670C61D3452}">
      <dsp:nvSpPr>
        <dsp:cNvPr id="0" name=""/>
        <dsp:cNvSpPr/>
      </dsp:nvSpPr>
      <dsp:spPr>
        <a:xfrm>
          <a:off x="5448185" y="516599"/>
          <a:ext cx="1544062" cy="15440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5745792" y="842121"/>
          <a:ext cx="885937" cy="88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4972435" y="2649109"/>
          <a:ext cx="2247141" cy="2051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dirty="0">
              <a:latin typeface="Speak Pro (Body)"/>
            </a:rPr>
            <a:t>Non-contemporary music from 1960s to the 2000s</a:t>
          </a:r>
          <a:r>
            <a:rPr lang="en-GB" sz="1300" kern="1200" dirty="0">
              <a:latin typeface="Speak Pro (Body)"/>
            </a:rPr>
            <a:t>.</a:t>
          </a:r>
        </a:p>
        <a:p>
          <a:pPr marL="0" lvl="0" indent="0" algn="ctr" defTabSz="800100">
            <a:lnSpc>
              <a:spcPct val="100000"/>
            </a:lnSpc>
            <a:spcBef>
              <a:spcPct val="0"/>
            </a:spcBef>
            <a:spcAft>
              <a:spcPct val="35000"/>
            </a:spcAft>
            <a:buNone/>
            <a:defRPr cap="all"/>
          </a:pPr>
          <a:r>
            <a:rPr lang="en-US" sz="1300" kern="1200" dirty="0">
              <a:latin typeface="Speak Pro (Body)"/>
            </a:rPr>
            <a:t>.</a:t>
          </a:r>
        </a:p>
      </dsp:txBody>
      <dsp:txXfrm>
        <a:off x="4972435" y="2649109"/>
        <a:ext cx="2247141" cy="2051846"/>
      </dsp:txXfrm>
    </dsp:sp>
    <dsp:sp modelId="{5BDDFF18-9AEC-4E5E-B9AA-33D86F01A63E}">
      <dsp:nvSpPr>
        <dsp:cNvPr id="0" name=""/>
        <dsp:cNvSpPr/>
      </dsp:nvSpPr>
      <dsp:spPr>
        <a:xfrm>
          <a:off x="9276553" y="550021"/>
          <a:ext cx="1544062" cy="15440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9605616" y="879084"/>
          <a:ext cx="885937" cy="885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875899" y="2707028"/>
          <a:ext cx="4152895" cy="1631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dirty="0">
              <a:latin typeface="Speak Pro (Body)"/>
            </a:rPr>
            <a:t>The business requires a web platform with a robust backend that enables communications with listeners and fans.</a:t>
          </a:r>
        </a:p>
        <a:p>
          <a:pPr marL="0" lvl="0" indent="0" algn="ctr" defTabSz="800100">
            <a:lnSpc>
              <a:spcPct val="100000"/>
            </a:lnSpc>
            <a:spcBef>
              <a:spcPct val="0"/>
            </a:spcBef>
            <a:spcAft>
              <a:spcPct val="35000"/>
            </a:spcAft>
            <a:buNone/>
            <a:defRPr cap="all"/>
          </a:pPr>
          <a:endParaRPr lang="en-US" sz="1300" kern="1200" dirty="0">
            <a:latin typeface="Speak Pro (Body)"/>
          </a:endParaRPr>
        </a:p>
      </dsp:txBody>
      <dsp:txXfrm>
        <a:off x="7875899" y="2707028"/>
        <a:ext cx="4152895" cy="163153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C71082-A657-41C5-8146-ED11DF50E1F5}" type="datetimeFigureOut">
              <a:rPr lang="en-GB" smtClean="0"/>
              <a:t>22/09/2022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664783-313A-4408-84D5-0A916B4C7C0D}"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87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71082-A657-41C5-8146-ED11DF50E1F5}" type="datetimeFigureOut">
              <a:rPr lang="en-GB" smtClean="0"/>
              <a:t>22/09/2022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664783-313A-4408-84D5-0A916B4C7C0D}" type="slidenum">
              <a:rPr lang="en-GB" smtClean="0"/>
              <a:t>‹#›</a:t>
            </a:fld>
            <a:endParaRPr lang="en-GB"/>
          </a:p>
        </p:txBody>
      </p:sp>
    </p:spTree>
    <p:extLst>
      <p:ext uri="{BB962C8B-B14F-4D97-AF65-F5344CB8AC3E}">
        <p14:creationId xmlns:p14="http://schemas.microsoft.com/office/powerpoint/2010/main" val="2075222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71082-A657-41C5-8146-ED11DF50E1F5}" type="datetimeFigureOut">
              <a:rPr lang="en-GB" smtClean="0"/>
              <a:t>22/09/2022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664783-313A-4408-84D5-0A916B4C7C0D}" type="slidenum">
              <a:rPr lang="en-GB" smtClean="0"/>
              <a:t>‹#›</a:t>
            </a:fld>
            <a:endParaRPr lang="en-GB"/>
          </a:p>
        </p:txBody>
      </p:sp>
    </p:spTree>
    <p:extLst>
      <p:ext uri="{BB962C8B-B14F-4D97-AF65-F5344CB8AC3E}">
        <p14:creationId xmlns:p14="http://schemas.microsoft.com/office/powerpoint/2010/main" val="379726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71082-A657-41C5-8146-ED11DF50E1F5}" type="datetimeFigureOut">
              <a:rPr lang="en-GB" smtClean="0"/>
              <a:t>22/09/2022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664783-313A-4408-84D5-0A916B4C7C0D}" type="slidenum">
              <a:rPr lang="en-GB" smtClean="0"/>
              <a:t>‹#›</a:t>
            </a:fld>
            <a:endParaRPr lang="en-GB"/>
          </a:p>
        </p:txBody>
      </p:sp>
    </p:spTree>
    <p:extLst>
      <p:ext uri="{BB962C8B-B14F-4D97-AF65-F5344CB8AC3E}">
        <p14:creationId xmlns:p14="http://schemas.microsoft.com/office/powerpoint/2010/main" val="6988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C71082-A657-41C5-8146-ED11DF50E1F5}" type="datetimeFigureOut">
              <a:rPr lang="en-GB" smtClean="0"/>
              <a:t>22/09/2022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664783-313A-4408-84D5-0A916B4C7C0D}"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263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71082-A657-41C5-8146-ED11DF50E1F5}" type="datetimeFigureOut">
              <a:rPr lang="en-GB" smtClean="0"/>
              <a:t>22/09/2022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664783-313A-4408-84D5-0A916B4C7C0D}" type="slidenum">
              <a:rPr lang="en-GB" smtClean="0"/>
              <a:t>‹#›</a:t>
            </a:fld>
            <a:endParaRPr lang="en-GB"/>
          </a:p>
        </p:txBody>
      </p:sp>
    </p:spTree>
    <p:extLst>
      <p:ext uri="{BB962C8B-B14F-4D97-AF65-F5344CB8AC3E}">
        <p14:creationId xmlns:p14="http://schemas.microsoft.com/office/powerpoint/2010/main" val="660663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C71082-A657-41C5-8146-ED11DF50E1F5}" type="datetimeFigureOut">
              <a:rPr lang="en-GB" smtClean="0"/>
              <a:t>22/09/2022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9664783-313A-4408-84D5-0A916B4C7C0D}" type="slidenum">
              <a:rPr lang="en-GB" smtClean="0"/>
              <a:t>‹#›</a:t>
            </a:fld>
            <a:endParaRPr lang="en-GB"/>
          </a:p>
        </p:txBody>
      </p:sp>
    </p:spTree>
    <p:extLst>
      <p:ext uri="{BB962C8B-B14F-4D97-AF65-F5344CB8AC3E}">
        <p14:creationId xmlns:p14="http://schemas.microsoft.com/office/powerpoint/2010/main" val="3430687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C71082-A657-41C5-8146-ED11DF50E1F5}" type="datetimeFigureOut">
              <a:rPr lang="en-GB" smtClean="0"/>
              <a:t>22/09/2022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9664783-313A-4408-84D5-0A916B4C7C0D}" type="slidenum">
              <a:rPr lang="en-GB" smtClean="0"/>
              <a:t>‹#›</a:t>
            </a:fld>
            <a:endParaRPr lang="en-GB"/>
          </a:p>
        </p:txBody>
      </p:sp>
    </p:spTree>
    <p:extLst>
      <p:ext uri="{BB962C8B-B14F-4D97-AF65-F5344CB8AC3E}">
        <p14:creationId xmlns:p14="http://schemas.microsoft.com/office/powerpoint/2010/main" val="18580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8C71082-A657-41C5-8146-ED11DF50E1F5}" type="datetimeFigureOut">
              <a:rPr lang="en-GB" smtClean="0"/>
              <a:t>22/09/2022</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F9664783-313A-4408-84D5-0A916B4C7C0D}" type="slidenum">
              <a:rPr lang="en-GB" smtClean="0"/>
              <a:t>‹#›</a:t>
            </a:fld>
            <a:endParaRPr lang="en-GB"/>
          </a:p>
        </p:txBody>
      </p:sp>
    </p:spTree>
    <p:extLst>
      <p:ext uri="{BB962C8B-B14F-4D97-AF65-F5344CB8AC3E}">
        <p14:creationId xmlns:p14="http://schemas.microsoft.com/office/powerpoint/2010/main" val="2965845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8C71082-A657-41C5-8146-ED11DF50E1F5}" type="datetimeFigureOut">
              <a:rPr lang="en-GB" smtClean="0"/>
              <a:t>22/09/2022</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9664783-313A-4408-84D5-0A916B4C7C0D}" type="slidenum">
              <a:rPr lang="en-GB" smtClean="0"/>
              <a:t>‹#›</a:t>
            </a:fld>
            <a:endParaRPr lang="en-GB"/>
          </a:p>
        </p:txBody>
      </p:sp>
    </p:spTree>
    <p:extLst>
      <p:ext uri="{BB962C8B-B14F-4D97-AF65-F5344CB8AC3E}">
        <p14:creationId xmlns:p14="http://schemas.microsoft.com/office/powerpoint/2010/main" val="304644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C71082-A657-41C5-8146-ED11DF50E1F5}" type="datetimeFigureOut">
              <a:rPr lang="en-GB" smtClean="0"/>
              <a:t>22/09/2022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664783-313A-4408-84D5-0A916B4C7C0D}" type="slidenum">
              <a:rPr lang="en-GB" smtClean="0"/>
              <a:t>‹#›</a:t>
            </a:fld>
            <a:endParaRPr lang="en-GB"/>
          </a:p>
        </p:txBody>
      </p:sp>
    </p:spTree>
    <p:extLst>
      <p:ext uri="{BB962C8B-B14F-4D97-AF65-F5344CB8AC3E}">
        <p14:creationId xmlns:p14="http://schemas.microsoft.com/office/powerpoint/2010/main" val="722310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8C71082-A657-41C5-8146-ED11DF50E1F5}" type="datetimeFigureOut">
              <a:rPr lang="en-GB" smtClean="0"/>
              <a:t>22/09/2022</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9664783-313A-4408-84D5-0A916B4C7C0D}"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45681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emf"/><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F43282-61A3-BB1A-42B2-758B9197778E}"/>
              </a:ext>
            </a:extLst>
          </p:cNvPr>
          <p:cNvSpPr txBox="1">
            <a:spLocks/>
          </p:cNvSpPr>
          <p:nvPr/>
        </p:nvSpPr>
        <p:spPr>
          <a:xfrm>
            <a:off x="7238690" y="789725"/>
            <a:ext cx="3723216" cy="1733118"/>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a:solidFill>
                  <a:schemeClr val="tx1"/>
                </a:solidFill>
                <a:latin typeface="Georgia Pro Cond Light (Headings)"/>
              </a:rPr>
              <a:t>Golden Hits</a:t>
            </a:r>
            <a:br>
              <a:rPr lang="en-US" sz="5400" dirty="0">
                <a:solidFill>
                  <a:schemeClr val="tx1"/>
                </a:solidFill>
                <a:latin typeface="Georgia Pro Cond Light (Headings)"/>
              </a:rPr>
            </a:br>
            <a:r>
              <a:rPr lang="en-US" sz="5400" dirty="0">
                <a:solidFill>
                  <a:schemeClr val="tx1"/>
                </a:solidFill>
                <a:latin typeface="Georgia Pro Cond Light (Headings)"/>
              </a:rPr>
              <a:t>Cyprus</a:t>
            </a:r>
          </a:p>
        </p:txBody>
      </p:sp>
      <p:sp>
        <p:nvSpPr>
          <p:cNvPr id="4" name="Subtitle 2">
            <a:extLst>
              <a:ext uri="{FF2B5EF4-FFF2-40B4-BE49-F238E27FC236}">
                <a16:creationId xmlns:a16="http://schemas.microsoft.com/office/drawing/2014/main" id="{801971FA-3AE2-60CD-2152-9F8423FB2ECE}"/>
              </a:ext>
            </a:extLst>
          </p:cNvPr>
          <p:cNvSpPr txBox="1">
            <a:spLocks/>
          </p:cNvSpPr>
          <p:nvPr/>
        </p:nvSpPr>
        <p:spPr>
          <a:xfrm>
            <a:off x="7238690" y="4900587"/>
            <a:ext cx="4166715" cy="135719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latin typeface="Speak Pro (Body)"/>
              </a:rPr>
              <a:t>Industrial Consulting Project (QHO635)</a:t>
            </a:r>
          </a:p>
          <a:p>
            <a:pPr marL="0" indent="0">
              <a:buNone/>
            </a:pPr>
            <a:r>
              <a:rPr lang="en-US" dirty="0">
                <a:latin typeface="Speak Pro (Body)"/>
              </a:rPr>
              <a:t>Module Leader: Nicholas Ioannides</a:t>
            </a:r>
          </a:p>
          <a:p>
            <a:pPr marL="0" indent="0">
              <a:buNone/>
            </a:pPr>
            <a:r>
              <a:rPr lang="en-US" dirty="0">
                <a:latin typeface="Speak Pro (Body)"/>
              </a:rPr>
              <a:t>Supervisor: </a:t>
            </a:r>
            <a:r>
              <a:rPr lang="en-US" dirty="0" err="1">
                <a:latin typeface="Speak Pro (Body)"/>
              </a:rPr>
              <a:t>Chathurika</a:t>
            </a:r>
            <a:r>
              <a:rPr lang="en-US" dirty="0">
                <a:latin typeface="Speak Pro (Body)"/>
              </a:rPr>
              <a:t> </a:t>
            </a:r>
            <a:r>
              <a:rPr lang="en-US" dirty="0" err="1">
                <a:latin typeface="Speak Pro (Body)"/>
              </a:rPr>
              <a:t>Goonawardane</a:t>
            </a:r>
            <a:endParaRPr lang="en-US" dirty="0">
              <a:latin typeface="Speak Pro (Body)"/>
            </a:endParaRPr>
          </a:p>
          <a:p>
            <a:endParaRPr lang="en-US" dirty="0">
              <a:latin typeface="Speak Pro (Body)"/>
            </a:endParaRPr>
          </a:p>
          <a:p>
            <a:endParaRPr lang="en-US" dirty="0">
              <a:latin typeface="Speak Pro (Body)"/>
            </a:endParaRPr>
          </a:p>
          <a:p>
            <a:endParaRPr lang="en-US" dirty="0">
              <a:latin typeface="Speak Pro (Body)"/>
            </a:endParaRPr>
          </a:p>
          <a:p>
            <a:endParaRPr lang="en-US" dirty="0">
              <a:latin typeface="Speak Pro (Body)"/>
            </a:endParaRPr>
          </a:p>
        </p:txBody>
      </p:sp>
      <p:pic>
        <p:nvPicPr>
          <p:cNvPr id="5" name="Picture 4">
            <a:extLst>
              <a:ext uri="{FF2B5EF4-FFF2-40B4-BE49-F238E27FC236}">
                <a16:creationId xmlns:a16="http://schemas.microsoft.com/office/drawing/2014/main" id="{AFEA23FC-DC53-732B-F4BA-C5257EC91E7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01489" y="10"/>
            <a:ext cx="4818579" cy="6857990"/>
          </a:xfrm>
          <a:prstGeom prst="rect">
            <a:avLst/>
          </a:prstGeom>
        </p:spPr>
      </p:pic>
      <p:pic>
        <p:nvPicPr>
          <p:cNvPr id="7" name="Picture 6">
            <a:extLst>
              <a:ext uri="{FF2B5EF4-FFF2-40B4-BE49-F238E27FC236}">
                <a16:creationId xmlns:a16="http://schemas.microsoft.com/office/drawing/2014/main" id="{4E99E265-72D6-BFEC-EF0A-156D9E041286}"/>
              </a:ext>
            </a:extLst>
          </p:cNvPr>
          <p:cNvPicPr>
            <a:picLocks noChangeAspect="1"/>
          </p:cNvPicPr>
          <p:nvPr/>
        </p:nvPicPr>
        <p:blipFill>
          <a:blip r:embed="rId3"/>
          <a:stretch>
            <a:fillRect/>
          </a:stretch>
        </p:blipFill>
        <p:spPr>
          <a:xfrm>
            <a:off x="4384942" y="254028"/>
            <a:ext cx="2352259" cy="2734174"/>
          </a:xfrm>
          <a:prstGeom prst="rect">
            <a:avLst/>
          </a:prstGeom>
        </p:spPr>
      </p:pic>
      <p:pic>
        <p:nvPicPr>
          <p:cNvPr id="8" name="Picture 7">
            <a:extLst>
              <a:ext uri="{FF2B5EF4-FFF2-40B4-BE49-F238E27FC236}">
                <a16:creationId xmlns:a16="http://schemas.microsoft.com/office/drawing/2014/main" id="{F2C700C1-AACB-5FBF-4FA5-DB222D63F6E2}"/>
              </a:ext>
            </a:extLst>
          </p:cNvPr>
          <p:cNvPicPr>
            <a:picLocks noChangeAspect="1"/>
          </p:cNvPicPr>
          <p:nvPr/>
        </p:nvPicPr>
        <p:blipFill>
          <a:blip r:embed="rId4"/>
          <a:stretch>
            <a:fillRect/>
          </a:stretch>
        </p:blipFill>
        <p:spPr>
          <a:xfrm>
            <a:off x="4647557" y="5090924"/>
            <a:ext cx="1827027" cy="976515"/>
          </a:xfrm>
          <a:prstGeom prst="rect">
            <a:avLst/>
          </a:prstGeom>
        </p:spPr>
      </p:pic>
    </p:spTree>
    <p:extLst>
      <p:ext uri="{BB962C8B-B14F-4D97-AF65-F5344CB8AC3E}">
        <p14:creationId xmlns:p14="http://schemas.microsoft.com/office/powerpoint/2010/main" val="2522839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A1E793-BC0A-A39F-EF1D-99C88BEBE501}"/>
              </a:ext>
            </a:extLst>
          </p:cNvPr>
          <p:cNvSpPr txBox="1"/>
          <p:nvPr/>
        </p:nvSpPr>
        <p:spPr>
          <a:xfrm>
            <a:off x="140676" y="1721718"/>
            <a:ext cx="12051324" cy="3735253"/>
          </a:xfrm>
          <a:prstGeom prst="rect">
            <a:avLst/>
          </a:prstGeom>
          <a:noFill/>
        </p:spPr>
        <p:txBody>
          <a:bodyPr wrap="square">
            <a:spAutoFit/>
          </a:bodyPr>
          <a:lstStyle/>
          <a:p>
            <a:pPr>
              <a:lnSpc>
                <a:spcPct val="150000"/>
              </a:lnSpc>
            </a:pPr>
            <a:r>
              <a:rPr lang="en-GB" sz="2000" dirty="0">
                <a:latin typeface="Speak Pro (Body)"/>
              </a:rPr>
              <a:t>Traditional radio station broadcasts are limited by two factors:</a:t>
            </a:r>
          </a:p>
          <a:p>
            <a:pPr>
              <a:lnSpc>
                <a:spcPct val="150000"/>
              </a:lnSpc>
            </a:pPr>
            <a:r>
              <a:rPr lang="en-GB" sz="2000" dirty="0">
                <a:latin typeface="Speak Pro (Body)"/>
              </a:rPr>
              <a:t>1. The power of the station’s transmitter (typically 100miles)</a:t>
            </a:r>
          </a:p>
          <a:p>
            <a:pPr>
              <a:lnSpc>
                <a:spcPct val="150000"/>
              </a:lnSpc>
            </a:pPr>
            <a:r>
              <a:rPr lang="en-GB" sz="2000" dirty="0">
                <a:latin typeface="Speak Pro (Body)"/>
              </a:rPr>
              <a:t>2. The available broadcast spectrum (you might get a couple of dozen radio stations locally)</a:t>
            </a:r>
          </a:p>
          <a:p>
            <a:pPr>
              <a:lnSpc>
                <a:spcPct val="150000"/>
              </a:lnSpc>
            </a:pPr>
            <a:r>
              <a:rPr lang="en-GB" sz="2000" dirty="0">
                <a:latin typeface="Speak Pro (Body)"/>
              </a:rPr>
              <a:t>Internet radio has no geographic limitations. The potential for Internet radio is as vast as cyberspace itself.</a:t>
            </a:r>
          </a:p>
          <a:p>
            <a:pPr>
              <a:lnSpc>
                <a:spcPct val="150000"/>
              </a:lnSpc>
            </a:pPr>
            <a:r>
              <a:rPr lang="en-GB" sz="2000" dirty="0">
                <a:latin typeface="Speak Pro (Body)"/>
              </a:rPr>
              <a:t>Internet radio is not limited to audio. An Internet radio broadcast can be accompanied by photos or</a:t>
            </a:r>
          </a:p>
          <a:p>
            <a:pPr>
              <a:lnSpc>
                <a:spcPct val="150000"/>
              </a:lnSpc>
            </a:pPr>
            <a:r>
              <a:rPr lang="en-GB" sz="2000" dirty="0">
                <a:latin typeface="Speak Pro (Body)"/>
              </a:rPr>
              <a:t>graphics, text and links, as well as interactivity, such as message boards and chat rooms. This advancement</a:t>
            </a:r>
          </a:p>
          <a:p>
            <a:pPr>
              <a:lnSpc>
                <a:spcPct val="150000"/>
              </a:lnSpc>
            </a:pPr>
            <a:r>
              <a:rPr lang="en-GB" sz="2000" dirty="0">
                <a:latin typeface="Speak Pro (Body)"/>
              </a:rPr>
              <a:t>allows a listener to do more than listen. The cost of getting “on the air” is less for an Internet broadcaster. Internet radio can appeal to “micro-communities” of listeners focused on special music or </a:t>
            </a:r>
            <a:r>
              <a:rPr lang="en-GB" sz="2000" dirty="0" err="1">
                <a:latin typeface="Speak Pro (Body)"/>
              </a:rPr>
              <a:t>interests.z</a:t>
            </a:r>
            <a:endParaRPr lang="en-GB" sz="2000" dirty="0">
              <a:latin typeface="Speak Pro (Body)"/>
            </a:endParaRPr>
          </a:p>
        </p:txBody>
      </p:sp>
      <p:pic>
        <p:nvPicPr>
          <p:cNvPr id="4" name="Picture 3">
            <a:extLst>
              <a:ext uri="{FF2B5EF4-FFF2-40B4-BE49-F238E27FC236}">
                <a16:creationId xmlns:a16="http://schemas.microsoft.com/office/drawing/2014/main" id="{8971844E-0303-7D45-DCC4-D1C4D4BD7DB2}"/>
              </a:ext>
            </a:extLst>
          </p:cNvPr>
          <p:cNvPicPr>
            <a:picLocks noChangeAspect="1"/>
          </p:cNvPicPr>
          <p:nvPr/>
        </p:nvPicPr>
        <p:blipFill>
          <a:blip r:embed="rId2"/>
          <a:stretch>
            <a:fillRect/>
          </a:stretch>
        </p:blipFill>
        <p:spPr>
          <a:xfrm>
            <a:off x="1" y="-153482"/>
            <a:ext cx="1491916" cy="1735415"/>
          </a:xfrm>
          <a:prstGeom prst="rect">
            <a:avLst/>
          </a:prstGeom>
        </p:spPr>
      </p:pic>
      <p:sp>
        <p:nvSpPr>
          <p:cNvPr id="5" name="Title 1">
            <a:extLst>
              <a:ext uri="{FF2B5EF4-FFF2-40B4-BE49-F238E27FC236}">
                <a16:creationId xmlns:a16="http://schemas.microsoft.com/office/drawing/2014/main" id="{D2F9553C-58D1-D51B-C73A-96FE03CB94F5}"/>
              </a:ext>
            </a:extLst>
          </p:cNvPr>
          <p:cNvSpPr txBox="1">
            <a:spLocks/>
          </p:cNvSpPr>
          <p:nvPr/>
        </p:nvSpPr>
        <p:spPr>
          <a:xfrm>
            <a:off x="2545538" y="430280"/>
            <a:ext cx="7100923" cy="56789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Advantages over the classic radio</a:t>
            </a:r>
          </a:p>
        </p:txBody>
      </p:sp>
    </p:spTree>
    <p:extLst>
      <p:ext uri="{BB962C8B-B14F-4D97-AF65-F5344CB8AC3E}">
        <p14:creationId xmlns:p14="http://schemas.microsoft.com/office/powerpoint/2010/main" val="1628903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47077-0C35-3254-0AF2-DB0CDE4F3ADD}"/>
              </a:ext>
            </a:extLst>
          </p:cNvPr>
          <p:cNvSpPr txBox="1">
            <a:spLocks/>
          </p:cNvSpPr>
          <p:nvPr/>
        </p:nvSpPr>
        <p:spPr>
          <a:xfrm>
            <a:off x="2733339" y="430280"/>
            <a:ext cx="6725322" cy="56789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Difference from the classic radio</a:t>
            </a:r>
          </a:p>
        </p:txBody>
      </p:sp>
      <p:sp>
        <p:nvSpPr>
          <p:cNvPr id="6" name="TextBox 5">
            <a:extLst>
              <a:ext uri="{FF2B5EF4-FFF2-40B4-BE49-F238E27FC236}">
                <a16:creationId xmlns:a16="http://schemas.microsoft.com/office/drawing/2014/main" id="{09B663DB-82E2-2A86-AB20-2E56AC8B2322}"/>
              </a:ext>
            </a:extLst>
          </p:cNvPr>
          <p:cNvSpPr txBox="1"/>
          <p:nvPr/>
        </p:nvSpPr>
        <p:spPr>
          <a:xfrm>
            <a:off x="137160" y="1609344"/>
            <a:ext cx="12051792" cy="5120248"/>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sz="2000" dirty="0">
                <a:latin typeface="Speak Pro (Body)"/>
              </a:rPr>
              <a:t>Additionally, podcasting, which requires downloading rather than streaming, differs from internet radio.</a:t>
            </a:r>
          </a:p>
          <a:p>
            <a:pPr marL="342900" indent="-342900">
              <a:lnSpc>
                <a:spcPct val="150000"/>
              </a:lnSpc>
              <a:buFont typeface="Wingdings" panose="05000000000000000000" pitchFamily="2" charset="2"/>
              <a:buChar char="ü"/>
            </a:pPr>
            <a:r>
              <a:rPr lang="en-GB" sz="2000" dirty="0">
                <a:latin typeface="Speak Pro (Body)"/>
              </a:rPr>
              <a:t>A lot of traditional (terrestrial) radio stations have related Internet radio services.</a:t>
            </a:r>
          </a:p>
          <a:p>
            <a:pPr marL="342900" indent="-342900">
              <a:lnSpc>
                <a:spcPct val="150000"/>
              </a:lnSpc>
              <a:buFont typeface="Wingdings" panose="05000000000000000000" pitchFamily="2" charset="2"/>
              <a:buChar char="ü"/>
            </a:pPr>
            <a:r>
              <a:rPr lang="en-GB" sz="2000" dirty="0">
                <a:latin typeface="Speak Pro (Body)"/>
              </a:rPr>
              <a:t>Online radio stations may typically be accessed from any location in the world; for instance, listeners in Europe can access an Australian station.</a:t>
            </a:r>
          </a:p>
          <a:p>
            <a:pPr marL="342900" indent="-342900">
              <a:lnSpc>
                <a:spcPct val="150000"/>
              </a:lnSpc>
              <a:buFont typeface="Wingdings" panose="05000000000000000000" pitchFamily="2" charset="2"/>
              <a:buChar char="ü"/>
            </a:pPr>
            <a:r>
              <a:rPr lang="en-GB" sz="2000" dirty="0">
                <a:latin typeface="Speak Pro (Body)"/>
              </a:rPr>
              <a:t>Due to worries about music licencing and advertising, some large networks prohibit listening in the country. </a:t>
            </a:r>
          </a:p>
          <a:p>
            <a:pPr marL="342900" indent="-342900">
              <a:lnSpc>
                <a:spcPct val="150000"/>
              </a:lnSpc>
              <a:buFont typeface="Wingdings" panose="05000000000000000000" pitchFamily="2" charset="2"/>
              <a:buChar char="ü"/>
            </a:pPr>
            <a:r>
              <a:rPr lang="en-GB" sz="2000" dirty="0">
                <a:latin typeface="Speak Pro (Body)"/>
              </a:rPr>
              <a:t>Online radio is an audio service that is broadcast via the Internet. It is also known as web radio, net radio, streaming radio, and e-radio webcasting.</a:t>
            </a:r>
          </a:p>
          <a:p>
            <a:pPr marL="342900" indent="-342900">
              <a:lnSpc>
                <a:spcPct val="150000"/>
              </a:lnSpc>
              <a:buFont typeface="Wingdings" panose="05000000000000000000" pitchFamily="2" charset="2"/>
              <a:buChar char="ü"/>
            </a:pPr>
            <a:r>
              <a:rPr lang="en-GB" sz="2000" dirty="0">
                <a:latin typeface="Speak Pro (Body)"/>
              </a:rPr>
              <a:t>Similar to traditional broadcast media, internet radio involves streaming material that provides listeners with a never-ending stream of audio that can't be paused or replayed; in this regard, it differs from on-demand files providing </a:t>
            </a:r>
          </a:p>
          <a:p>
            <a:pPr>
              <a:lnSpc>
                <a:spcPct val="150000"/>
              </a:lnSpc>
            </a:pPr>
            <a:endParaRPr lang="en-GB" sz="2000" dirty="0">
              <a:latin typeface="Speak Pro (Body)"/>
            </a:endParaRPr>
          </a:p>
        </p:txBody>
      </p:sp>
      <p:pic>
        <p:nvPicPr>
          <p:cNvPr id="7" name="Picture 6">
            <a:extLst>
              <a:ext uri="{FF2B5EF4-FFF2-40B4-BE49-F238E27FC236}">
                <a16:creationId xmlns:a16="http://schemas.microsoft.com/office/drawing/2014/main" id="{CAFE5798-B775-B4AB-CBF2-C149949440E7}"/>
              </a:ext>
            </a:extLst>
          </p:cNvPr>
          <p:cNvPicPr>
            <a:picLocks noChangeAspect="1"/>
          </p:cNvPicPr>
          <p:nvPr/>
        </p:nvPicPr>
        <p:blipFill>
          <a:blip r:embed="rId2"/>
          <a:stretch>
            <a:fillRect/>
          </a:stretch>
        </p:blipFill>
        <p:spPr>
          <a:xfrm>
            <a:off x="1" y="-153482"/>
            <a:ext cx="1491916" cy="1735415"/>
          </a:xfrm>
          <a:prstGeom prst="rect">
            <a:avLst/>
          </a:prstGeom>
        </p:spPr>
      </p:pic>
    </p:spTree>
    <p:extLst>
      <p:ext uri="{BB962C8B-B14F-4D97-AF65-F5344CB8AC3E}">
        <p14:creationId xmlns:p14="http://schemas.microsoft.com/office/powerpoint/2010/main" val="50544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1677-0204-650D-C594-B3B3882A8C3C}"/>
              </a:ext>
            </a:extLst>
          </p:cNvPr>
          <p:cNvSpPr txBox="1">
            <a:spLocks/>
          </p:cNvSpPr>
          <p:nvPr/>
        </p:nvSpPr>
        <p:spPr>
          <a:xfrm>
            <a:off x="4307162" y="430280"/>
            <a:ext cx="3577676" cy="56789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How it functions</a:t>
            </a:r>
          </a:p>
        </p:txBody>
      </p:sp>
      <p:pic>
        <p:nvPicPr>
          <p:cNvPr id="3" name="Picture 2">
            <a:extLst>
              <a:ext uri="{FF2B5EF4-FFF2-40B4-BE49-F238E27FC236}">
                <a16:creationId xmlns:a16="http://schemas.microsoft.com/office/drawing/2014/main" id="{6215D206-EFA3-A2CA-2E70-77FF1131D6AA}"/>
              </a:ext>
            </a:extLst>
          </p:cNvPr>
          <p:cNvPicPr>
            <a:picLocks noChangeAspect="1"/>
          </p:cNvPicPr>
          <p:nvPr/>
        </p:nvPicPr>
        <p:blipFill>
          <a:blip r:embed="rId2"/>
          <a:stretch>
            <a:fillRect/>
          </a:stretch>
        </p:blipFill>
        <p:spPr>
          <a:xfrm>
            <a:off x="0" y="-153483"/>
            <a:ext cx="1491916" cy="1735415"/>
          </a:xfrm>
          <a:prstGeom prst="rect">
            <a:avLst/>
          </a:prstGeom>
        </p:spPr>
      </p:pic>
      <p:sp>
        <p:nvSpPr>
          <p:cNvPr id="5" name="TextBox 4">
            <a:extLst>
              <a:ext uri="{FF2B5EF4-FFF2-40B4-BE49-F238E27FC236}">
                <a16:creationId xmlns:a16="http://schemas.microsoft.com/office/drawing/2014/main" id="{DB9BC26F-4691-E1F2-F527-8EF766AC4E2E}"/>
              </a:ext>
            </a:extLst>
          </p:cNvPr>
          <p:cNvSpPr txBox="1"/>
          <p:nvPr/>
        </p:nvSpPr>
        <p:spPr>
          <a:xfrm>
            <a:off x="140208" y="1792206"/>
            <a:ext cx="12051792" cy="3273588"/>
          </a:xfrm>
          <a:prstGeom prst="rect">
            <a:avLst/>
          </a:prstGeom>
          <a:noFill/>
        </p:spPr>
        <p:txBody>
          <a:bodyPr wrap="square">
            <a:spAutoFit/>
          </a:bodyPr>
          <a:lstStyle/>
          <a:p>
            <a:pPr>
              <a:lnSpc>
                <a:spcPct val="150000"/>
              </a:lnSpc>
              <a:buFont typeface="Wingdings" panose="05000000000000000000" pitchFamily="2" charset="2"/>
              <a:buChar char="ü"/>
            </a:pPr>
            <a:r>
              <a:rPr lang="en-GB" sz="2000" dirty="0">
                <a:latin typeface="Speak Pro (Body)"/>
              </a:rPr>
              <a:t>Through a sound card, the audio enters the computer used for encoding by the Internet broadcaster.</a:t>
            </a:r>
          </a:p>
          <a:p>
            <a:pPr>
              <a:lnSpc>
                <a:spcPct val="150000"/>
              </a:lnSpc>
              <a:buFont typeface="Wingdings" panose="05000000000000000000" pitchFamily="2" charset="2"/>
              <a:buChar char="ü"/>
            </a:pPr>
            <a:r>
              <a:rPr lang="en-GB" sz="2000" dirty="0">
                <a:latin typeface="Speak Pro (Body)"/>
              </a:rPr>
              <a:t>The encoder system converts the sound card's audio into a streaming format.</a:t>
            </a:r>
          </a:p>
          <a:p>
            <a:pPr>
              <a:lnSpc>
                <a:spcPct val="150000"/>
              </a:lnSpc>
              <a:buFont typeface="Wingdings" panose="05000000000000000000" pitchFamily="2" charset="2"/>
              <a:buChar char="ü"/>
            </a:pPr>
            <a:r>
              <a:rPr lang="en-GB" sz="2000" dirty="0">
                <a:latin typeface="Speak Pro (Body)"/>
              </a:rPr>
              <a:t>In order to send the data over the Internet, encoder samples the incoming audio and compresses it.</a:t>
            </a:r>
          </a:p>
          <a:p>
            <a:pPr>
              <a:lnSpc>
                <a:spcPct val="150000"/>
              </a:lnSpc>
              <a:buFont typeface="Wingdings" panose="05000000000000000000" pitchFamily="2" charset="2"/>
              <a:buChar char="ü"/>
            </a:pPr>
            <a:r>
              <a:rPr lang="en-GB" sz="2000" dirty="0">
                <a:latin typeface="Speak Pro (Body)"/>
              </a:rPr>
              <a:t>The server, which has a high bandwidth connection to the Internet, receives the compressed audio.</a:t>
            </a:r>
          </a:p>
          <a:p>
            <a:pPr>
              <a:lnSpc>
                <a:spcPct val="150000"/>
              </a:lnSpc>
              <a:buFont typeface="Wingdings" panose="05000000000000000000" pitchFamily="2" charset="2"/>
              <a:buChar char="ü"/>
            </a:pPr>
            <a:r>
              <a:rPr lang="en-GB" sz="2000" dirty="0">
                <a:latin typeface="Speak Pro (Body)"/>
              </a:rPr>
              <a:t>The player software or plug-in on the computer of the listener receives the audio data stream from the server over the Internet.</a:t>
            </a:r>
          </a:p>
          <a:p>
            <a:pPr>
              <a:lnSpc>
                <a:spcPct val="150000"/>
              </a:lnSpc>
              <a:buFont typeface="Wingdings" panose="05000000000000000000" pitchFamily="2" charset="2"/>
              <a:buChar char="ü"/>
            </a:pPr>
            <a:r>
              <a:rPr lang="en-GB" sz="2000" dirty="0">
                <a:latin typeface="Speak Pro (Body)"/>
              </a:rPr>
              <a:t>The plug-in converts the audio data stream coming from the server into the sound the listener hears. </a:t>
            </a:r>
          </a:p>
        </p:txBody>
      </p:sp>
    </p:spTree>
    <p:extLst>
      <p:ext uri="{BB962C8B-B14F-4D97-AF65-F5344CB8AC3E}">
        <p14:creationId xmlns:p14="http://schemas.microsoft.com/office/powerpoint/2010/main" val="1985878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E671-D6A5-889A-3FF0-BBE9C07C5EFA}"/>
              </a:ext>
            </a:extLst>
          </p:cNvPr>
          <p:cNvSpPr txBox="1">
            <a:spLocks/>
          </p:cNvSpPr>
          <p:nvPr/>
        </p:nvSpPr>
        <p:spPr>
          <a:xfrm>
            <a:off x="2877881" y="-79069"/>
            <a:ext cx="6436237" cy="1586585"/>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Fulfilled Project Requirements and Objectives</a:t>
            </a:r>
          </a:p>
        </p:txBody>
      </p:sp>
      <p:pic>
        <p:nvPicPr>
          <p:cNvPr id="3" name="Picture 2">
            <a:extLst>
              <a:ext uri="{FF2B5EF4-FFF2-40B4-BE49-F238E27FC236}">
                <a16:creationId xmlns:a16="http://schemas.microsoft.com/office/drawing/2014/main" id="{D17EC555-9881-30CD-6ED3-102B18AEF922}"/>
              </a:ext>
            </a:extLst>
          </p:cNvPr>
          <p:cNvPicPr>
            <a:picLocks noChangeAspect="1"/>
          </p:cNvPicPr>
          <p:nvPr/>
        </p:nvPicPr>
        <p:blipFill>
          <a:blip r:embed="rId2"/>
          <a:stretch>
            <a:fillRect/>
          </a:stretch>
        </p:blipFill>
        <p:spPr>
          <a:xfrm>
            <a:off x="0" y="-153483"/>
            <a:ext cx="1491916" cy="1735415"/>
          </a:xfrm>
          <a:prstGeom prst="rect">
            <a:avLst/>
          </a:prstGeom>
        </p:spPr>
      </p:pic>
      <p:sp>
        <p:nvSpPr>
          <p:cNvPr id="4" name="TextBox 3">
            <a:extLst>
              <a:ext uri="{FF2B5EF4-FFF2-40B4-BE49-F238E27FC236}">
                <a16:creationId xmlns:a16="http://schemas.microsoft.com/office/drawing/2014/main" id="{3C433784-BBD4-A2CA-8CD2-014CCD940F70}"/>
              </a:ext>
            </a:extLst>
          </p:cNvPr>
          <p:cNvSpPr txBox="1"/>
          <p:nvPr/>
        </p:nvSpPr>
        <p:spPr>
          <a:xfrm>
            <a:off x="140208" y="1792206"/>
            <a:ext cx="6752961" cy="3273588"/>
          </a:xfrm>
          <a:prstGeom prst="rect">
            <a:avLst/>
          </a:prstGeom>
          <a:noFill/>
        </p:spPr>
        <p:txBody>
          <a:bodyPr wrap="square">
            <a:spAutoFit/>
          </a:bodyPr>
          <a:lstStyle/>
          <a:p>
            <a:pPr marL="457200" lvl="1" indent="0">
              <a:lnSpc>
                <a:spcPct val="150000"/>
              </a:lnSpc>
              <a:buNone/>
            </a:pPr>
            <a:r>
              <a:rPr lang="en-US" sz="2000" b="1" dirty="0">
                <a:latin typeface="Speak Pro (Body)"/>
              </a:rPr>
              <a:t>Requirements:</a:t>
            </a:r>
          </a:p>
          <a:p>
            <a:pPr marL="800100" lvl="1" indent="-342900">
              <a:lnSpc>
                <a:spcPct val="150000"/>
              </a:lnSpc>
              <a:buFont typeface="Wingdings" panose="05000000000000000000" pitchFamily="2" charset="2"/>
              <a:buChar char="ü"/>
            </a:pPr>
            <a:r>
              <a:rPr lang="en-US" sz="2000" dirty="0">
                <a:latin typeface="Speak Pro (Body)"/>
              </a:rPr>
              <a:t>User-friendly design</a:t>
            </a:r>
          </a:p>
          <a:p>
            <a:pPr marL="800100" lvl="1" indent="-342900">
              <a:lnSpc>
                <a:spcPct val="150000"/>
              </a:lnSpc>
              <a:buFont typeface="Wingdings" panose="05000000000000000000" pitchFamily="2" charset="2"/>
              <a:buChar char="ü"/>
            </a:pPr>
            <a:r>
              <a:rPr lang="en-US" sz="2000" dirty="0">
                <a:latin typeface="Speak Pro (Body)"/>
              </a:rPr>
              <a:t>Incorporate plugins and widgets</a:t>
            </a:r>
          </a:p>
          <a:p>
            <a:pPr marL="800100" lvl="1" indent="-342900">
              <a:lnSpc>
                <a:spcPct val="150000"/>
              </a:lnSpc>
              <a:buFont typeface="Wingdings" panose="05000000000000000000" pitchFamily="2" charset="2"/>
              <a:buChar char="ü"/>
            </a:pPr>
            <a:r>
              <a:rPr lang="en-US" sz="2000" dirty="0">
                <a:latin typeface="Speak Pro (Body)"/>
              </a:rPr>
              <a:t>Create a secure “Contact” page</a:t>
            </a:r>
          </a:p>
          <a:p>
            <a:pPr marL="800100" lvl="1" indent="-342900">
              <a:lnSpc>
                <a:spcPct val="150000"/>
              </a:lnSpc>
              <a:buFont typeface="Wingdings" panose="05000000000000000000" pitchFamily="2" charset="2"/>
              <a:buChar char="ü"/>
            </a:pPr>
            <a:r>
              <a:rPr lang="en-US" sz="2000" dirty="0">
                <a:latin typeface="Speak Pro (Body)"/>
              </a:rPr>
              <a:t>Allow users to request songs and post dedications</a:t>
            </a:r>
          </a:p>
          <a:p>
            <a:pPr marL="800100" lvl="1" indent="-342900">
              <a:lnSpc>
                <a:spcPct val="150000"/>
              </a:lnSpc>
              <a:buFont typeface="Wingdings" panose="05000000000000000000" pitchFamily="2" charset="2"/>
              <a:buChar char="ü"/>
            </a:pPr>
            <a:r>
              <a:rPr lang="en-US" sz="2000" dirty="0">
                <a:latin typeface="Speak Pro (Body)"/>
              </a:rPr>
              <a:t>Enable monetization </a:t>
            </a:r>
            <a:r>
              <a:rPr lang="en-US" sz="2000" dirty="0" err="1">
                <a:latin typeface="Speak Pro (Body)"/>
              </a:rPr>
              <a:t>throught</a:t>
            </a:r>
            <a:r>
              <a:rPr lang="en-US" sz="2000" dirty="0">
                <a:latin typeface="Speak Pro (Body)"/>
              </a:rPr>
              <a:t> adverts, promotions, etc.</a:t>
            </a:r>
          </a:p>
          <a:p>
            <a:pPr marL="800100" lvl="1" indent="-342900">
              <a:lnSpc>
                <a:spcPct val="150000"/>
              </a:lnSpc>
              <a:buFont typeface="Wingdings" panose="05000000000000000000" pitchFamily="2" charset="2"/>
              <a:buChar char="ü"/>
            </a:pPr>
            <a:r>
              <a:rPr lang="en-US" sz="2000" dirty="0">
                <a:latin typeface="Speak Pro (Body)"/>
              </a:rPr>
              <a:t>Include analytics and produce frequent analysis reports.</a:t>
            </a:r>
          </a:p>
        </p:txBody>
      </p:sp>
      <p:sp>
        <p:nvSpPr>
          <p:cNvPr id="6" name="TextBox 5">
            <a:extLst>
              <a:ext uri="{FF2B5EF4-FFF2-40B4-BE49-F238E27FC236}">
                <a16:creationId xmlns:a16="http://schemas.microsoft.com/office/drawing/2014/main" id="{15BACD2E-02DA-41F6-1028-D55B1FE08361}"/>
              </a:ext>
            </a:extLst>
          </p:cNvPr>
          <p:cNvSpPr txBox="1"/>
          <p:nvPr/>
        </p:nvSpPr>
        <p:spPr>
          <a:xfrm>
            <a:off x="7037730" y="1792206"/>
            <a:ext cx="3630804" cy="1708929"/>
          </a:xfrm>
          <a:prstGeom prst="rect">
            <a:avLst/>
          </a:prstGeom>
          <a:noFill/>
        </p:spPr>
        <p:txBody>
          <a:bodyPr wrap="square">
            <a:spAutoFit/>
          </a:bodyPr>
          <a:lstStyle/>
          <a:p>
            <a:pPr marL="457200" lvl="1" indent="0">
              <a:lnSpc>
                <a:spcPct val="150000"/>
              </a:lnSpc>
              <a:buNone/>
            </a:pPr>
            <a:r>
              <a:rPr lang="en-US" sz="1800" b="1" dirty="0">
                <a:latin typeface="Speak Pro (Body)"/>
              </a:rPr>
              <a:t>Objectives:</a:t>
            </a:r>
          </a:p>
          <a:p>
            <a:pPr marL="800100" lvl="1" indent="-342900">
              <a:lnSpc>
                <a:spcPct val="150000"/>
              </a:lnSpc>
              <a:buFont typeface="Wingdings" panose="05000000000000000000" pitchFamily="2" charset="2"/>
              <a:buChar char="ü"/>
            </a:pPr>
            <a:r>
              <a:rPr lang="en-US" sz="1800" dirty="0">
                <a:latin typeface="Speak Pro (Body)"/>
              </a:rPr>
              <a:t>Have an online presence</a:t>
            </a:r>
          </a:p>
          <a:p>
            <a:pPr marL="800100" lvl="1" indent="-342900">
              <a:lnSpc>
                <a:spcPct val="150000"/>
              </a:lnSpc>
              <a:buFont typeface="Wingdings" panose="05000000000000000000" pitchFamily="2" charset="2"/>
              <a:buChar char="ü"/>
            </a:pPr>
            <a:r>
              <a:rPr lang="en-US" sz="1800" dirty="0">
                <a:latin typeface="Speak Pro (Body)"/>
              </a:rPr>
              <a:t>Monetization</a:t>
            </a:r>
          </a:p>
          <a:p>
            <a:pPr marL="800100" lvl="1" indent="-342900">
              <a:lnSpc>
                <a:spcPct val="150000"/>
              </a:lnSpc>
              <a:buFont typeface="Wingdings" panose="05000000000000000000" pitchFamily="2" charset="2"/>
              <a:buChar char="ü"/>
            </a:pPr>
            <a:r>
              <a:rPr lang="en-US" sz="1800" dirty="0">
                <a:latin typeface="Speak Pro (Body)"/>
              </a:rPr>
              <a:t>Promote the local culture</a:t>
            </a:r>
          </a:p>
        </p:txBody>
      </p:sp>
    </p:spTree>
    <p:extLst>
      <p:ext uri="{BB962C8B-B14F-4D97-AF65-F5344CB8AC3E}">
        <p14:creationId xmlns:p14="http://schemas.microsoft.com/office/powerpoint/2010/main" val="3651458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D6BE2-ED6B-D533-1615-27D481839D43}"/>
              </a:ext>
            </a:extLst>
          </p:cNvPr>
          <p:cNvSpPr txBox="1">
            <a:spLocks/>
          </p:cNvSpPr>
          <p:nvPr/>
        </p:nvSpPr>
        <p:spPr>
          <a:xfrm>
            <a:off x="3918741" y="430279"/>
            <a:ext cx="4354517" cy="56789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Project Deliverables</a:t>
            </a:r>
          </a:p>
        </p:txBody>
      </p:sp>
      <p:pic>
        <p:nvPicPr>
          <p:cNvPr id="3" name="Picture 2">
            <a:extLst>
              <a:ext uri="{FF2B5EF4-FFF2-40B4-BE49-F238E27FC236}">
                <a16:creationId xmlns:a16="http://schemas.microsoft.com/office/drawing/2014/main" id="{499A4085-F73B-DE31-F90C-1077C6AF7AEE}"/>
              </a:ext>
            </a:extLst>
          </p:cNvPr>
          <p:cNvPicPr>
            <a:picLocks noChangeAspect="1"/>
          </p:cNvPicPr>
          <p:nvPr/>
        </p:nvPicPr>
        <p:blipFill>
          <a:blip r:embed="rId2"/>
          <a:stretch>
            <a:fillRect/>
          </a:stretch>
        </p:blipFill>
        <p:spPr>
          <a:xfrm>
            <a:off x="0" y="-153483"/>
            <a:ext cx="1491916" cy="1735415"/>
          </a:xfrm>
          <a:prstGeom prst="rect">
            <a:avLst/>
          </a:prstGeom>
        </p:spPr>
      </p:pic>
      <p:sp>
        <p:nvSpPr>
          <p:cNvPr id="4" name="TextBox 3">
            <a:extLst>
              <a:ext uri="{FF2B5EF4-FFF2-40B4-BE49-F238E27FC236}">
                <a16:creationId xmlns:a16="http://schemas.microsoft.com/office/drawing/2014/main" id="{238A3DA0-F169-DDC7-B6E2-26C956388A22}"/>
              </a:ext>
            </a:extLst>
          </p:cNvPr>
          <p:cNvSpPr txBox="1"/>
          <p:nvPr/>
        </p:nvSpPr>
        <p:spPr>
          <a:xfrm>
            <a:off x="140208" y="1792206"/>
            <a:ext cx="4354517" cy="2811924"/>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sz="2000" dirty="0">
                <a:latin typeface="Speak Pro (Body)"/>
              </a:rPr>
              <a:t>High-definition Wireframes</a:t>
            </a:r>
          </a:p>
          <a:p>
            <a:pPr marL="342900" indent="-342900">
              <a:lnSpc>
                <a:spcPct val="150000"/>
              </a:lnSpc>
              <a:buFont typeface="Wingdings" panose="05000000000000000000" pitchFamily="2" charset="2"/>
              <a:buChar char="ü"/>
            </a:pPr>
            <a:r>
              <a:rPr lang="en-US" sz="2000" dirty="0">
                <a:latin typeface="Speak Pro (Body)"/>
              </a:rPr>
              <a:t>Use cases</a:t>
            </a:r>
          </a:p>
          <a:p>
            <a:pPr marL="342900" indent="-342900">
              <a:lnSpc>
                <a:spcPct val="150000"/>
              </a:lnSpc>
              <a:buFont typeface="Wingdings" panose="05000000000000000000" pitchFamily="2" charset="2"/>
              <a:buChar char="ü"/>
            </a:pPr>
            <a:r>
              <a:rPr lang="en-US" sz="2000" dirty="0" err="1">
                <a:latin typeface="Speak Pro (Body)"/>
              </a:rPr>
              <a:t>Mindmap</a:t>
            </a:r>
            <a:endParaRPr lang="en-US" sz="2000" dirty="0">
              <a:latin typeface="Speak Pro (Body)"/>
            </a:endParaRPr>
          </a:p>
          <a:p>
            <a:pPr marL="342900" indent="-342900">
              <a:lnSpc>
                <a:spcPct val="150000"/>
              </a:lnSpc>
              <a:buFont typeface="Wingdings" panose="05000000000000000000" pitchFamily="2" charset="2"/>
              <a:buChar char="ü"/>
            </a:pPr>
            <a:r>
              <a:rPr lang="en-US" sz="2000" dirty="0">
                <a:latin typeface="Speak Pro (Body)"/>
              </a:rPr>
              <a:t>Storyboarding</a:t>
            </a:r>
          </a:p>
          <a:p>
            <a:pPr marL="342900" indent="-342900">
              <a:lnSpc>
                <a:spcPct val="150000"/>
              </a:lnSpc>
              <a:buFont typeface="Wingdings" panose="05000000000000000000" pitchFamily="2" charset="2"/>
              <a:buChar char="ü"/>
            </a:pPr>
            <a:r>
              <a:rPr lang="en-US" sz="2000" dirty="0">
                <a:latin typeface="Speak Pro (Body)"/>
              </a:rPr>
              <a:t>User-friendly Front-end</a:t>
            </a:r>
          </a:p>
          <a:p>
            <a:pPr marL="342900" indent="-342900">
              <a:lnSpc>
                <a:spcPct val="150000"/>
              </a:lnSpc>
              <a:buFont typeface="Wingdings" panose="05000000000000000000" pitchFamily="2" charset="2"/>
              <a:buChar char="ü"/>
            </a:pPr>
            <a:r>
              <a:rPr lang="en-US" sz="2000" dirty="0">
                <a:latin typeface="Speak Pro (Body)"/>
              </a:rPr>
              <a:t>Secure and robust Back-end</a:t>
            </a:r>
            <a:endParaRPr lang="en-GB" sz="2000" dirty="0">
              <a:latin typeface="Speak Pro (Body)"/>
            </a:endParaRPr>
          </a:p>
        </p:txBody>
      </p:sp>
      <p:pic>
        <p:nvPicPr>
          <p:cNvPr id="8" name="Graphic 7">
            <a:extLst>
              <a:ext uri="{FF2B5EF4-FFF2-40B4-BE49-F238E27FC236}">
                <a16:creationId xmlns:a16="http://schemas.microsoft.com/office/drawing/2014/main" id="{4D25DCC0-154D-76A5-8F73-8C1F7E0030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05350" y="151376"/>
            <a:ext cx="7986650" cy="6101862"/>
          </a:xfrm>
          <a:prstGeom prst="rect">
            <a:avLst/>
          </a:prstGeom>
        </p:spPr>
      </p:pic>
    </p:spTree>
    <p:extLst>
      <p:ext uri="{BB962C8B-B14F-4D97-AF65-F5344CB8AC3E}">
        <p14:creationId xmlns:p14="http://schemas.microsoft.com/office/powerpoint/2010/main" val="157438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D366-F6CF-7879-D3F0-34285C559C28}"/>
              </a:ext>
            </a:extLst>
          </p:cNvPr>
          <p:cNvSpPr txBox="1">
            <a:spLocks/>
          </p:cNvSpPr>
          <p:nvPr/>
        </p:nvSpPr>
        <p:spPr>
          <a:xfrm>
            <a:off x="3918741" y="430279"/>
            <a:ext cx="4354517" cy="56789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Project Management</a:t>
            </a:r>
          </a:p>
        </p:txBody>
      </p:sp>
      <p:pic>
        <p:nvPicPr>
          <p:cNvPr id="3" name="Picture 2">
            <a:extLst>
              <a:ext uri="{FF2B5EF4-FFF2-40B4-BE49-F238E27FC236}">
                <a16:creationId xmlns:a16="http://schemas.microsoft.com/office/drawing/2014/main" id="{5FA5596A-42C2-0234-3737-FE2216ED654E}"/>
              </a:ext>
            </a:extLst>
          </p:cNvPr>
          <p:cNvPicPr>
            <a:picLocks noChangeAspect="1"/>
          </p:cNvPicPr>
          <p:nvPr/>
        </p:nvPicPr>
        <p:blipFill>
          <a:blip r:embed="rId2"/>
          <a:stretch>
            <a:fillRect/>
          </a:stretch>
        </p:blipFill>
        <p:spPr>
          <a:xfrm>
            <a:off x="0" y="-153483"/>
            <a:ext cx="1491916" cy="1735415"/>
          </a:xfrm>
          <a:prstGeom prst="rect">
            <a:avLst/>
          </a:prstGeom>
        </p:spPr>
      </p:pic>
      <p:sp>
        <p:nvSpPr>
          <p:cNvPr id="4" name="TextBox 3">
            <a:extLst>
              <a:ext uri="{FF2B5EF4-FFF2-40B4-BE49-F238E27FC236}">
                <a16:creationId xmlns:a16="http://schemas.microsoft.com/office/drawing/2014/main" id="{8BF8D68E-0226-67E8-3CDF-92522A1CF9D6}"/>
              </a:ext>
            </a:extLst>
          </p:cNvPr>
          <p:cNvSpPr txBox="1"/>
          <p:nvPr/>
        </p:nvSpPr>
        <p:spPr>
          <a:xfrm>
            <a:off x="140208" y="1792206"/>
            <a:ext cx="4354517" cy="2811924"/>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sz="2000" dirty="0">
                <a:latin typeface="Speak Pro (Body)"/>
              </a:rPr>
              <a:t>Flexibility</a:t>
            </a:r>
          </a:p>
          <a:p>
            <a:pPr marL="342900" indent="-342900">
              <a:lnSpc>
                <a:spcPct val="150000"/>
              </a:lnSpc>
              <a:buFont typeface="Wingdings" panose="05000000000000000000" pitchFamily="2" charset="2"/>
              <a:buChar char="ü"/>
            </a:pPr>
            <a:r>
              <a:rPr lang="en-US" sz="2000" dirty="0">
                <a:latin typeface="Speak Pro (Body)"/>
              </a:rPr>
              <a:t>Fast Delivery Times</a:t>
            </a:r>
          </a:p>
          <a:p>
            <a:pPr marL="342900" indent="-342900">
              <a:lnSpc>
                <a:spcPct val="150000"/>
              </a:lnSpc>
              <a:buFont typeface="Wingdings" panose="05000000000000000000" pitchFamily="2" charset="2"/>
              <a:buChar char="ü"/>
            </a:pPr>
            <a:r>
              <a:rPr lang="en-US" sz="2000" dirty="0">
                <a:latin typeface="Speak Pro (Body)"/>
              </a:rPr>
              <a:t>Continuous Adaptation</a:t>
            </a:r>
          </a:p>
          <a:p>
            <a:pPr marL="342900" indent="-342900">
              <a:lnSpc>
                <a:spcPct val="150000"/>
              </a:lnSpc>
              <a:buFont typeface="Wingdings" panose="05000000000000000000" pitchFamily="2" charset="2"/>
              <a:buChar char="ü"/>
            </a:pPr>
            <a:r>
              <a:rPr lang="en-US" sz="2000" dirty="0" err="1">
                <a:latin typeface="Speak Pro (Body)"/>
              </a:rPr>
              <a:t>Prioritisation</a:t>
            </a:r>
            <a:r>
              <a:rPr lang="en-US" sz="2000" dirty="0">
                <a:latin typeface="Speak Pro (Body)"/>
              </a:rPr>
              <a:t> of </a:t>
            </a:r>
            <a:r>
              <a:rPr lang="en-US" sz="2000" dirty="0" err="1">
                <a:latin typeface="Speak Pro (Body)"/>
              </a:rPr>
              <a:t>Colaboration</a:t>
            </a:r>
            <a:endParaRPr lang="en-US" sz="2000" dirty="0">
              <a:latin typeface="Speak Pro (Body)"/>
            </a:endParaRPr>
          </a:p>
          <a:p>
            <a:pPr marL="342900" indent="-342900">
              <a:lnSpc>
                <a:spcPct val="150000"/>
              </a:lnSpc>
              <a:buFont typeface="Wingdings" panose="05000000000000000000" pitchFamily="2" charset="2"/>
              <a:buChar char="ü"/>
            </a:pPr>
            <a:r>
              <a:rPr lang="en-US" sz="2000" dirty="0">
                <a:latin typeface="Speak Pro (Body)"/>
              </a:rPr>
              <a:t>Efficient Communication</a:t>
            </a:r>
          </a:p>
          <a:p>
            <a:pPr marL="342900" indent="-342900">
              <a:lnSpc>
                <a:spcPct val="150000"/>
              </a:lnSpc>
              <a:buFont typeface="Wingdings" panose="05000000000000000000" pitchFamily="2" charset="2"/>
              <a:buChar char="ü"/>
            </a:pPr>
            <a:r>
              <a:rPr lang="en-GB" sz="2000" dirty="0">
                <a:latin typeface="Speak Pro (Body)"/>
              </a:rPr>
              <a:t>Steady Pace</a:t>
            </a:r>
          </a:p>
        </p:txBody>
      </p:sp>
      <p:pic>
        <p:nvPicPr>
          <p:cNvPr id="7" name="Picture 6" descr="Diagram&#10;&#10;Description automatically generated">
            <a:extLst>
              <a:ext uri="{FF2B5EF4-FFF2-40B4-BE49-F238E27FC236}">
                <a16:creationId xmlns:a16="http://schemas.microsoft.com/office/drawing/2014/main" id="{CEA037F7-F116-C6F5-01E6-D0F365050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612" y="1259959"/>
            <a:ext cx="8364180" cy="3888037"/>
          </a:xfrm>
          <a:prstGeom prst="rect">
            <a:avLst/>
          </a:prstGeom>
        </p:spPr>
      </p:pic>
    </p:spTree>
    <p:extLst>
      <p:ext uri="{BB962C8B-B14F-4D97-AF65-F5344CB8AC3E}">
        <p14:creationId xmlns:p14="http://schemas.microsoft.com/office/powerpoint/2010/main" val="2553963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D232-AB33-570B-2C57-63F34F88DBF0}"/>
              </a:ext>
            </a:extLst>
          </p:cNvPr>
          <p:cNvSpPr txBox="1">
            <a:spLocks/>
          </p:cNvSpPr>
          <p:nvPr/>
        </p:nvSpPr>
        <p:spPr>
          <a:xfrm>
            <a:off x="3026170" y="425946"/>
            <a:ext cx="6139659" cy="56789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Project </a:t>
            </a:r>
            <a:r>
              <a:rPr lang="en-US" sz="4000" dirty="0" err="1"/>
              <a:t>Organisation</a:t>
            </a:r>
            <a:r>
              <a:rPr lang="en-US" sz="4000" dirty="0"/>
              <a:t> Structure</a:t>
            </a:r>
          </a:p>
        </p:txBody>
      </p:sp>
      <p:pic>
        <p:nvPicPr>
          <p:cNvPr id="3" name="Picture 2">
            <a:extLst>
              <a:ext uri="{FF2B5EF4-FFF2-40B4-BE49-F238E27FC236}">
                <a16:creationId xmlns:a16="http://schemas.microsoft.com/office/drawing/2014/main" id="{33FCC8E8-4A0E-E811-4A07-1D9A7C75FEF2}"/>
              </a:ext>
            </a:extLst>
          </p:cNvPr>
          <p:cNvPicPr>
            <a:picLocks noChangeAspect="1"/>
          </p:cNvPicPr>
          <p:nvPr/>
        </p:nvPicPr>
        <p:blipFill>
          <a:blip r:embed="rId2"/>
          <a:stretch>
            <a:fillRect/>
          </a:stretch>
        </p:blipFill>
        <p:spPr>
          <a:xfrm>
            <a:off x="0" y="-153483"/>
            <a:ext cx="1491916" cy="1735415"/>
          </a:xfrm>
          <a:prstGeom prst="rect">
            <a:avLst/>
          </a:prstGeom>
        </p:spPr>
      </p:pic>
      <p:sp>
        <p:nvSpPr>
          <p:cNvPr id="4" name="TextBox 3">
            <a:extLst>
              <a:ext uri="{FF2B5EF4-FFF2-40B4-BE49-F238E27FC236}">
                <a16:creationId xmlns:a16="http://schemas.microsoft.com/office/drawing/2014/main" id="{6476376D-A29B-3C1F-A70B-BAF2B46B6F28}"/>
              </a:ext>
            </a:extLst>
          </p:cNvPr>
          <p:cNvSpPr txBox="1"/>
          <p:nvPr/>
        </p:nvSpPr>
        <p:spPr>
          <a:xfrm>
            <a:off x="140208" y="1792206"/>
            <a:ext cx="4354517" cy="1888594"/>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sz="2000" dirty="0">
                <a:latin typeface="Speak Pro (Body)"/>
              </a:rPr>
              <a:t>Monday.com</a:t>
            </a:r>
          </a:p>
          <a:p>
            <a:pPr marL="342900" indent="-342900">
              <a:lnSpc>
                <a:spcPct val="150000"/>
              </a:lnSpc>
              <a:buFont typeface="Wingdings" panose="05000000000000000000" pitchFamily="2" charset="2"/>
              <a:buChar char="ü"/>
            </a:pPr>
            <a:r>
              <a:rPr lang="en-US" sz="2000" dirty="0">
                <a:latin typeface="Speak Pro (Body)"/>
              </a:rPr>
              <a:t>Task </a:t>
            </a:r>
            <a:r>
              <a:rPr lang="en-US" sz="2000" dirty="0" err="1">
                <a:latin typeface="Speak Pro (Body)"/>
              </a:rPr>
              <a:t>Prioritisation</a:t>
            </a:r>
            <a:endParaRPr lang="en-US" sz="2000" dirty="0">
              <a:latin typeface="Speak Pro (Body)"/>
            </a:endParaRPr>
          </a:p>
          <a:p>
            <a:pPr marL="342900" indent="-342900">
              <a:lnSpc>
                <a:spcPct val="150000"/>
              </a:lnSpc>
              <a:buFont typeface="Wingdings" panose="05000000000000000000" pitchFamily="2" charset="2"/>
              <a:buChar char="ü"/>
            </a:pPr>
            <a:r>
              <a:rPr lang="en-US" sz="2000" dirty="0">
                <a:latin typeface="Speak Pro (Body)"/>
              </a:rPr>
              <a:t>Simplifies Decision Making</a:t>
            </a:r>
          </a:p>
          <a:p>
            <a:pPr marL="342900" indent="-342900">
              <a:lnSpc>
                <a:spcPct val="150000"/>
              </a:lnSpc>
              <a:buFont typeface="Wingdings" panose="05000000000000000000" pitchFamily="2" charset="2"/>
              <a:buChar char="ü"/>
            </a:pPr>
            <a:r>
              <a:rPr lang="en-US" sz="2000" dirty="0">
                <a:latin typeface="Speak Pro (Body)"/>
              </a:rPr>
              <a:t>Close Cooperation</a:t>
            </a:r>
          </a:p>
        </p:txBody>
      </p:sp>
      <p:pic>
        <p:nvPicPr>
          <p:cNvPr id="6" name="Content Placeholder 8" descr="Table&#10;&#10;Description automatically generated">
            <a:extLst>
              <a:ext uri="{FF2B5EF4-FFF2-40B4-BE49-F238E27FC236}">
                <a16:creationId xmlns:a16="http://schemas.microsoft.com/office/drawing/2014/main" id="{38A673DB-4437-D735-ECDD-EAA6A3A4F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256" y="1129451"/>
            <a:ext cx="7741282" cy="5113860"/>
          </a:xfrm>
          <a:prstGeom prst="rect">
            <a:avLst/>
          </a:prstGeom>
        </p:spPr>
      </p:pic>
    </p:spTree>
    <p:extLst>
      <p:ext uri="{BB962C8B-B14F-4D97-AF65-F5344CB8AC3E}">
        <p14:creationId xmlns:p14="http://schemas.microsoft.com/office/powerpoint/2010/main" val="59834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9EBD-AAF8-37B7-B4D3-60C454570F60}"/>
              </a:ext>
            </a:extLst>
          </p:cNvPr>
          <p:cNvSpPr txBox="1">
            <a:spLocks/>
          </p:cNvSpPr>
          <p:nvPr/>
        </p:nvSpPr>
        <p:spPr>
          <a:xfrm>
            <a:off x="4840764" y="430279"/>
            <a:ext cx="2510472" cy="56789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RACI Matrix</a:t>
            </a:r>
          </a:p>
        </p:txBody>
      </p:sp>
      <p:pic>
        <p:nvPicPr>
          <p:cNvPr id="3" name="Picture 2">
            <a:extLst>
              <a:ext uri="{FF2B5EF4-FFF2-40B4-BE49-F238E27FC236}">
                <a16:creationId xmlns:a16="http://schemas.microsoft.com/office/drawing/2014/main" id="{F4075E82-8492-4297-65B7-BEB686150DC1}"/>
              </a:ext>
            </a:extLst>
          </p:cNvPr>
          <p:cNvPicPr>
            <a:picLocks noChangeAspect="1"/>
          </p:cNvPicPr>
          <p:nvPr/>
        </p:nvPicPr>
        <p:blipFill>
          <a:blip r:embed="rId2"/>
          <a:stretch>
            <a:fillRect/>
          </a:stretch>
        </p:blipFill>
        <p:spPr>
          <a:xfrm>
            <a:off x="0" y="-153483"/>
            <a:ext cx="1491916" cy="1735415"/>
          </a:xfrm>
          <a:prstGeom prst="rect">
            <a:avLst/>
          </a:prstGeom>
        </p:spPr>
      </p:pic>
      <p:pic>
        <p:nvPicPr>
          <p:cNvPr id="6" name="Content Placeholder 5">
            <a:extLst>
              <a:ext uri="{FF2B5EF4-FFF2-40B4-BE49-F238E27FC236}">
                <a16:creationId xmlns:a16="http://schemas.microsoft.com/office/drawing/2014/main" id="{FECF905F-B17C-88D1-EF67-C7B0C4580D80}"/>
              </a:ext>
            </a:extLst>
          </p:cNvPr>
          <p:cNvPicPr>
            <a:picLocks noChangeAspect="1"/>
          </p:cNvPicPr>
          <p:nvPr/>
        </p:nvPicPr>
        <p:blipFill rotWithShape="1">
          <a:blip r:embed="rId3"/>
          <a:srcRect l="1" t="251" r="435"/>
          <a:stretch/>
        </p:blipFill>
        <p:spPr>
          <a:xfrm>
            <a:off x="3190360" y="2460561"/>
            <a:ext cx="8610223" cy="3312931"/>
          </a:xfrm>
          <a:prstGeom prst="rect">
            <a:avLst/>
          </a:prstGeom>
        </p:spPr>
      </p:pic>
      <p:pic>
        <p:nvPicPr>
          <p:cNvPr id="7" name="Picture 6">
            <a:extLst>
              <a:ext uri="{FF2B5EF4-FFF2-40B4-BE49-F238E27FC236}">
                <a16:creationId xmlns:a16="http://schemas.microsoft.com/office/drawing/2014/main" id="{6C02D468-79C8-99B5-E986-A93F366FFB30}"/>
              </a:ext>
            </a:extLst>
          </p:cNvPr>
          <p:cNvPicPr>
            <a:picLocks noChangeAspect="1"/>
          </p:cNvPicPr>
          <p:nvPr/>
        </p:nvPicPr>
        <p:blipFill>
          <a:blip r:embed="rId4"/>
          <a:stretch>
            <a:fillRect/>
          </a:stretch>
        </p:blipFill>
        <p:spPr>
          <a:xfrm>
            <a:off x="198164" y="2460561"/>
            <a:ext cx="2587503" cy="1155001"/>
          </a:xfrm>
          <a:prstGeom prst="rect">
            <a:avLst/>
          </a:prstGeom>
        </p:spPr>
      </p:pic>
    </p:spTree>
    <p:extLst>
      <p:ext uri="{BB962C8B-B14F-4D97-AF65-F5344CB8AC3E}">
        <p14:creationId xmlns:p14="http://schemas.microsoft.com/office/powerpoint/2010/main" val="376593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873A-B838-022C-C7DC-49C96BA8CFF5}"/>
              </a:ext>
            </a:extLst>
          </p:cNvPr>
          <p:cNvSpPr txBox="1">
            <a:spLocks/>
          </p:cNvSpPr>
          <p:nvPr/>
        </p:nvSpPr>
        <p:spPr>
          <a:xfrm>
            <a:off x="3243076" y="425946"/>
            <a:ext cx="5705848" cy="56789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Design and Implementation</a:t>
            </a:r>
          </a:p>
        </p:txBody>
      </p:sp>
      <p:pic>
        <p:nvPicPr>
          <p:cNvPr id="3" name="Picture 2">
            <a:extLst>
              <a:ext uri="{FF2B5EF4-FFF2-40B4-BE49-F238E27FC236}">
                <a16:creationId xmlns:a16="http://schemas.microsoft.com/office/drawing/2014/main" id="{BBF282B5-36DF-CA57-37BB-52BE0944B302}"/>
              </a:ext>
            </a:extLst>
          </p:cNvPr>
          <p:cNvPicPr>
            <a:picLocks noChangeAspect="1"/>
          </p:cNvPicPr>
          <p:nvPr/>
        </p:nvPicPr>
        <p:blipFill>
          <a:blip r:embed="rId2"/>
          <a:stretch>
            <a:fillRect/>
          </a:stretch>
        </p:blipFill>
        <p:spPr>
          <a:xfrm>
            <a:off x="0" y="-153483"/>
            <a:ext cx="1491916" cy="1735415"/>
          </a:xfrm>
          <a:prstGeom prst="rect">
            <a:avLst/>
          </a:prstGeom>
        </p:spPr>
      </p:pic>
      <p:pic>
        <p:nvPicPr>
          <p:cNvPr id="6" name="Content Placeholder 4" descr="Graphical user interface, application&#10;&#10;Description automatically generated">
            <a:extLst>
              <a:ext uri="{FF2B5EF4-FFF2-40B4-BE49-F238E27FC236}">
                <a16:creationId xmlns:a16="http://schemas.microsoft.com/office/drawing/2014/main" id="{00A74718-3D79-FB4A-4345-2518AF512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597" y="1354880"/>
            <a:ext cx="9742806" cy="4803014"/>
          </a:xfrm>
          <a:prstGeom prst="rect">
            <a:avLst/>
          </a:prstGeom>
        </p:spPr>
      </p:pic>
    </p:spTree>
    <p:extLst>
      <p:ext uri="{BB962C8B-B14F-4D97-AF65-F5344CB8AC3E}">
        <p14:creationId xmlns:p14="http://schemas.microsoft.com/office/powerpoint/2010/main" val="102206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FD77FE-95A9-5185-F80A-B2A84B49342E}"/>
              </a:ext>
            </a:extLst>
          </p:cNvPr>
          <p:cNvSpPr txBox="1"/>
          <p:nvPr/>
        </p:nvSpPr>
        <p:spPr>
          <a:xfrm>
            <a:off x="1636947" y="735034"/>
            <a:ext cx="6094324" cy="822533"/>
          </a:xfrm>
          <a:prstGeom prst="rect">
            <a:avLst/>
          </a:prstGeom>
          <a:noFill/>
        </p:spPr>
        <p:txBody>
          <a:bodyPr wrap="square">
            <a:spAutoFit/>
          </a:bodyPr>
          <a:lstStyle/>
          <a:p>
            <a:pPr marR="0" defTabSz="914400">
              <a:lnSpc>
                <a:spcPct val="85000"/>
              </a:lnSpc>
              <a:spcBef>
                <a:spcPct val="0"/>
              </a:spcBef>
              <a:spcAft>
                <a:spcPts val="0"/>
              </a:spcAft>
            </a:pPr>
            <a:r>
              <a:rPr lang="en-US" sz="4000" spc="-50" dirty="0">
                <a:solidFill>
                  <a:schemeClr val="tx1">
                    <a:lumMod val="75000"/>
                    <a:lumOff val="25000"/>
                  </a:schemeClr>
                </a:solidFill>
                <a:latin typeface="+mj-lt"/>
                <a:ea typeface="+mj-ea"/>
                <a:cs typeface="+mj-cs"/>
              </a:rPr>
              <a:t>Radio Websites Research</a:t>
            </a:r>
          </a:p>
          <a:p>
            <a:pPr marL="0" marR="0" algn="just">
              <a:lnSpc>
                <a:spcPct val="150000"/>
              </a:lnSpc>
              <a:spcBef>
                <a:spcPts val="0"/>
              </a:spcBef>
              <a:spcAft>
                <a:spcPts val="0"/>
              </a:spcAft>
            </a:pP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E4DF42E-2CBB-101A-F3E4-AA8D27E58C30}"/>
              </a:ext>
            </a:extLst>
          </p:cNvPr>
          <p:cNvSpPr txBox="1"/>
          <p:nvPr/>
        </p:nvSpPr>
        <p:spPr>
          <a:xfrm>
            <a:off x="1636750" y="1616880"/>
            <a:ext cx="9401363" cy="2350259"/>
          </a:xfrm>
          <a:prstGeom prst="rect">
            <a:avLst/>
          </a:prstGeom>
          <a:noFill/>
        </p:spPr>
        <p:txBody>
          <a:bodyPr wrap="square">
            <a:spAutoFit/>
          </a:bodyPr>
          <a:lstStyle/>
          <a:p>
            <a:pPr marL="342900" marR="0" indent="-342900">
              <a:lnSpc>
                <a:spcPct val="150000"/>
              </a:lnSpc>
              <a:spcBef>
                <a:spcPts val="0"/>
              </a:spcBef>
              <a:spcAft>
                <a:spcPts val="0"/>
              </a:spcAft>
              <a:buFont typeface="Wingdings" panose="05000000000000000000" pitchFamily="2" charset="2"/>
              <a:buChar char="ü"/>
            </a:pPr>
            <a:r>
              <a:rPr lang="en-GB" sz="2000" dirty="0">
                <a:latin typeface="Speak Pro (Body)"/>
              </a:rPr>
              <a:t>Microphone to the citizen where citizens report problems and they are discussed live on </a:t>
            </a:r>
            <a:r>
              <a:rPr lang="en-GB" sz="2000">
                <a:latin typeface="Speak Pro (Body)"/>
              </a:rPr>
              <a:t>radio or live </a:t>
            </a:r>
            <a:r>
              <a:rPr lang="en-GB" sz="2000" dirty="0">
                <a:latin typeface="Speak Pro (Body)"/>
              </a:rPr>
              <a:t>chat</a:t>
            </a:r>
          </a:p>
          <a:p>
            <a:pPr marL="342900" marR="0" indent="-342900">
              <a:lnSpc>
                <a:spcPct val="150000"/>
              </a:lnSpc>
              <a:spcBef>
                <a:spcPts val="0"/>
              </a:spcBef>
              <a:spcAft>
                <a:spcPts val="0"/>
              </a:spcAft>
              <a:buFont typeface="Wingdings" panose="05000000000000000000" pitchFamily="2" charset="2"/>
              <a:buChar char="ü"/>
            </a:pPr>
            <a:r>
              <a:rPr lang="en-GB" sz="2000" dirty="0">
                <a:latin typeface="Speak Pro (Body)"/>
              </a:rPr>
              <a:t>How they monetize their websites</a:t>
            </a:r>
          </a:p>
          <a:p>
            <a:pPr marL="342900" marR="0" indent="-342900">
              <a:lnSpc>
                <a:spcPct val="150000"/>
              </a:lnSpc>
              <a:spcBef>
                <a:spcPts val="0"/>
              </a:spcBef>
              <a:spcAft>
                <a:spcPts val="0"/>
              </a:spcAft>
              <a:buFont typeface="Wingdings" panose="05000000000000000000" pitchFamily="2" charset="2"/>
              <a:buChar char="ü"/>
            </a:pPr>
            <a:r>
              <a:rPr lang="en-GB" sz="2000" dirty="0">
                <a:latin typeface="Speak Pro (Body)"/>
              </a:rPr>
              <a:t>Events</a:t>
            </a:r>
          </a:p>
          <a:p>
            <a:pPr marL="342900" marR="0" indent="-342900">
              <a:lnSpc>
                <a:spcPct val="150000"/>
              </a:lnSpc>
              <a:spcBef>
                <a:spcPts val="0"/>
              </a:spcBef>
              <a:spcAft>
                <a:spcPts val="0"/>
              </a:spcAft>
              <a:buFont typeface="Wingdings" panose="05000000000000000000" pitchFamily="2" charset="2"/>
              <a:buChar char="ü"/>
            </a:pPr>
            <a:r>
              <a:rPr lang="en-GB" sz="2000" dirty="0">
                <a:latin typeface="Speak Pro (Body)"/>
              </a:rPr>
              <a:t>Competitions</a:t>
            </a:r>
          </a:p>
        </p:txBody>
      </p:sp>
      <p:pic>
        <p:nvPicPr>
          <p:cNvPr id="3" name="Picture 2">
            <a:extLst>
              <a:ext uri="{FF2B5EF4-FFF2-40B4-BE49-F238E27FC236}">
                <a16:creationId xmlns:a16="http://schemas.microsoft.com/office/drawing/2014/main" id="{F31FB7CB-D25B-E1A0-56B7-3A2E06A36D69}"/>
              </a:ext>
            </a:extLst>
          </p:cNvPr>
          <p:cNvPicPr>
            <a:picLocks noChangeAspect="1"/>
          </p:cNvPicPr>
          <p:nvPr/>
        </p:nvPicPr>
        <p:blipFill>
          <a:blip r:embed="rId2"/>
          <a:stretch>
            <a:fillRect/>
          </a:stretch>
        </p:blipFill>
        <p:spPr>
          <a:xfrm>
            <a:off x="-45619" y="-132673"/>
            <a:ext cx="1491916" cy="1735415"/>
          </a:xfrm>
          <a:prstGeom prst="rect">
            <a:avLst/>
          </a:prstGeom>
        </p:spPr>
      </p:pic>
      <p:pic>
        <p:nvPicPr>
          <p:cNvPr id="1026" name="Picture 2" descr="Mix Greek">
            <a:extLst>
              <a:ext uri="{FF2B5EF4-FFF2-40B4-BE49-F238E27FC236}">
                <a16:creationId xmlns:a16="http://schemas.microsoft.com/office/drawing/2014/main" id="{9138FCB5-0D9D-B946-2A3D-7FC5C21F1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731" y="4797908"/>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ss 89.0 FM">
            <a:extLst>
              <a:ext uri="{FF2B5EF4-FFF2-40B4-BE49-F238E27FC236}">
                <a16:creationId xmlns:a16="http://schemas.microsoft.com/office/drawing/2014/main" id="{65E6C02D-165F-636F-A367-59B998A86F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136" y="4900958"/>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dio Proto">
            <a:extLst>
              <a:ext uri="{FF2B5EF4-FFF2-40B4-BE49-F238E27FC236}">
                <a16:creationId xmlns:a16="http://schemas.microsoft.com/office/drawing/2014/main" id="{41E8322F-197E-6145-40FE-DDB0D9FA2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1886" y="4900958"/>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va FM">
            <a:extLst>
              <a:ext uri="{FF2B5EF4-FFF2-40B4-BE49-F238E27FC236}">
                <a16:creationId xmlns:a16="http://schemas.microsoft.com/office/drawing/2014/main" id="{1AD37139-A63E-29D3-F9A1-32512315BE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636" y="4887914"/>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yprus Radio AKS">
            <a:extLst>
              <a:ext uri="{FF2B5EF4-FFF2-40B4-BE49-F238E27FC236}">
                <a16:creationId xmlns:a16="http://schemas.microsoft.com/office/drawing/2014/main" id="{25EF69CD-B956-6CCD-B092-6CEE323CF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3706" y="4887914"/>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226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68D4-F3EB-9858-2722-717A8BAA5142}"/>
              </a:ext>
            </a:extLst>
          </p:cNvPr>
          <p:cNvSpPr txBox="1">
            <a:spLocks/>
          </p:cNvSpPr>
          <p:nvPr/>
        </p:nvSpPr>
        <p:spPr>
          <a:xfrm>
            <a:off x="494638" y="2584911"/>
            <a:ext cx="2349046" cy="60280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000" dirty="0">
                <a:solidFill>
                  <a:schemeClr val="tx1"/>
                </a:solidFill>
              </a:rPr>
              <a:t>About us:</a:t>
            </a:r>
          </a:p>
        </p:txBody>
      </p:sp>
      <p:sp>
        <p:nvSpPr>
          <p:cNvPr id="3" name="Text Placeholder 3">
            <a:extLst>
              <a:ext uri="{FF2B5EF4-FFF2-40B4-BE49-F238E27FC236}">
                <a16:creationId xmlns:a16="http://schemas.microsoft.com/office/drawing/2014/main" id="{3ADEF2AC-DBB6-8DAD-9D4B-C455F57394C4}"/>
              </a:ext>
            </a:extLst>
          </p:cNvPr>
          <p:cNvSpPr txBox="1">
            <a:spLocks/>
          </p:cNvSpPr>
          <p:nvPr/>
        </p:nvSpPr>
        <p:spPr>
          <a:xfrm>
            <a:off x="0" y="3266258"/>
            <a:ext cx="4941739" cy="125884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dirty="0"/>
              <a:t>BSc (Hons) Computing (BCOMQ)</a:t>
            </a:r>
          </a:p>
          <a:p>
            <a:pPr marL="0" indent="0">
              <a:buNone/>
            </a:pPr>
            <a:endParaRPr lang="en-GB" dirty="0"/>
          </a:p>
          <a:p>
            <a:r>
              <a:rPr lang="en-GB" dirty="0"/>
              <a:t>https://internet-radio.projectsportal.uk/.</a:t>
            </a:r>
          </a:p>
        </p:txBody>
      </p:sp>
      <p:pic>
        <p:nvPicPr>
          <p:cNvPr id="4" name="Picture 3">
            <a:extLst>
              <a:ext uri="{FF2B5EF4-FFF2-40B4-BE49-F238E27FC236}">
                <a16:creationId xmlns:a16="http://schemas.microsoft.com/office/drawing/2014/main" id="{842842C1-117C-0533-FE11-295A2D0BEE8A}"/>
              </a:ext>
            </a:extLst>
          </p:cNvPr>
          <p:cNvPicPr>
            <a:picLocks noChangeAspect="1"/>
          </p:cNvPicPr>
          <p:nvPr/>
        </p:nvPicPr>
        <p:blipFill>
          <a:blip r:embed="rId2"/>
          <a:stretch>
            <a:fillRect/>
          </a:stretch>
        </p:blipFill>
        <p:spPr>
          <a:xfrm>
            <a:off x="0" y="-155448"/>
            <a:ext cx="1493588" cy="1737360"/>
          </a:xfrm>
          <a:prstGeom prst="rect">
            <a:avLst/>
          </a:prstGeom>
        </p:spPr>
      </p:pic>
      <p:graphicFrame>
        <p:nvGraphicFramePr>
          <p:cNvPr id="5" name="Table 4">
            <a:extLst>
              <a:ext uri="{FF2B5EF4-FFF2-40B4-BE49-F238E27FC236}">
                <a16:creationId xmlns:a16="http://schemas.microsoft.com/office/drawing/2014/main" id="{0536B0EB-0EED-0611-7061-B875870FA597}"/>
              </a:ext>
            </a:extLst>
          </p:cNvPr>
          <p:cNvGraphicFramePr>
            <a:graphicFrameLocks noGrp="1"/>
          </p:cNvGraphicFramePr>
          <p:nvPr>
            <p:extLst>
              <p:ext uri="{D42A27DB-BD31-4B8C-83A1-F6EECF244321}">
                <p14:modId xmlns:p14="http://schemas.microsoft.com/office/powerpoint/2010/main" val="2357095370"/>
              </p:ext>
            </p:extLst>
          </p:nvPr>
        </p:nvGraphicFramePr>
        <p:xfrm>
          <a:off x="5130253" y="1014130"/>
          <a:ext cx="6235505" cy="3744363"/>
        </p:xfrm>
        <a:graphic>
          <a:graphicData uri="http://schemas.openxmlformats.org/drawingml/2006/table">
            <a:tbl>
              <a:tblPr firstRow="1" bandRow="1"/>
              <a:tblGrid>
                <a:gridCol w="3610466">
                  <a:extLst>
                    <a:ext uri="{9D8B030D-6E8A-4147-A177-3AD203B41FA5}">
                      <a16:colId xmlns:a16="http://schemas.microsoft.com/office/drawing/2014/main" val="2616664041"/>
                    </a:ext>
                  </a:extLst>
                </a:gridCol>
                <a:gridCol w="2625039">
                  <a:extLst>
                    <a:ext uri="{9D8B030D-6E8A-4147-A177-3AD203B41FA5}">
                      <a16:colId xmlns:a16="http://schemas.microsoft.com/office/drawing/2014/main" val="161840460"/>
                    </a:ext>
                  </a:extLst>
                </a:gridCol>
              </a:tblGrid>
              <a:tr h="534909">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Project Coordinator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90C226">
                        <a:tint val="20000"/>
                      </a:srgbClr>
                    </a:solidFill>
                  </a:tcPr>
                </a:tc>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err="1">
                          <a:effectLst/>
                          <a:latin typeface="Arial" panose="020B0604020202020204" pitchFamily="34" charset="0"/>
                          <a:ea typeface="Calibri" panose="020F0502020204030204" pitchFamily="34" charset="0"/>
                          <a:cs typeface="Times New Roman" panose="02020603050405020304" pitchFamily="18" charset="0"/>
                        </a:rPr>
                        <a:t>Silviu</a:t>
                      </a:r>
                      <a:r>
                        <a:rPr lang="en-US" sz="1600" dirty="0">
                          <a:effectLst/>
                          <a:latin typeface="Arial" panose="020B0604020202020204" pitchFamily="34" charset="0"/>
                          <a:ea typeface="Calibri" panose="020F0502020204030204" pitchFamily="34" charset="0"/>
                          <a:cs typeface="Times New Roman" panose="02020603050405020304" pitchFamily="18" charset="0"/>
                        </a:rPr>
                        <a:t> </a:t>
                      </a:r>
                      <a:r>
                        <a:rPr lang="en-US" sz="1600" dirty="0" err="1">
                          <a:effectLst/>
                          <a:latin typeface="Arial" panose="020B0604020202020204" pitchFamily="34" charset="0"/>
                          <a:ea typeface="Calibri" panose="020F0502020204030204" pitchFamily="34" charset="0"/>
                          <a:cs typeface="Times New Roman" panose="02020603050405020304" pitchFamily="18" charset="0"/>
                        </a:rPr>
                        <a:t>Macarie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90C226">
                        <a:tint val="20000"/>
                      </a:srgbClr>
                    </a:solidFill>
                  </a:tcPr>
                </a:tc>
                <a:extLst>
                  <a:ext uri="{0D108BD9-81ED-4DB2-BD59-A6C34878D82A}">
                    <a16:rowId xmlns:a16="http://schemas.microsoft.com/office/drawing/2014/main" val="3047533177"/>
                  </a:ext>
                </a:extLst>
              </a:tr>
              <a:tr h="534909">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Team Member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40000"/>
                      </a:srgbClr>
                    </a:solidFill>
                  </a:tcPr>
                </a:tc>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err="1">
                          <a:effectLst/>
                          <a:latin typeface="Arial" panose="020B0604020202020204" pitchFamily="34" charset="0"/>
                          <a:ea typeface="Calibri" panose="020F0502020204030204" pitchFamily="34" charset="0"/>
                          <a:cs typeface="Times New Roman" panose="02020603050405020304" pitchFamily="18" charset="0"/>
                        </a:rPr>
                        <a:t>Alexandru</a:t>
                      </a:r>
                      <a:r>
                        <a:rPr lang="en-US" sz="1600" dirty="0">
                          <a:effectLst/>
                          <a:latin typeface="Arial" panose="020B0604020202020204" pitchFamily="34" charset="0"/>
                          <a:ea typeface="Calibri" panose="020F0502020204030204" pitchFamily="34" charset="0"/>
                          <a:cs typeface="Times New Roman" panose="02020603050405020304" pitchFamily="18" charset="0"/>
                        </a:rPr>
                        <a:t> Vlad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40000"/>
                      </a:srgbClr>
                    </a:solidFill>
                  </a:tcPr>
                </a:tc>
                <a:extLst>
                  <a:ext uri="{0D108BD9-81ED-4DB2-BD59-A6C34878D82A}">
                    <a16:rowId xmlns:a16="http://schemas.microsoft.com/office/drawing/2014/main" val="714509728"/>
                  </a:ext>
                </a:extLst>
              </a:tr>
              <a:tr h="534909">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Team Member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20000"/>
                      </a:srgbClr>
                    </a:solidFill>
                  </a:tcPr>
                </a:tc>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err="1">
                          <a:effectLst/>
                          <a:latin typeface="Arial" panose="020B0604020202020204" pitchFamily="34" charset="0"/>
                          <a:ea typeface="Calibri" panose="020F0502020204030204" pitchFamily="34" charset="0"/>
                          <a:cs typeface="Times New Roman" panose="02020603050405020304" pitchFamily="18" charset="0"/>
                        </a:rPr>
                        <a:t>Hristo</a:t>
                      </a:r>
                      <a:r>
                        <a:rPr lang="en-US" sz="1600" dirty="0">
                          <a:effectLst/>
                          <a:latin typeface="Arial" panose="020B0604020202020204" pitchFamily="34" charset="0"/>
                          <a:ea typeface="Calibri" panose="020F0502020204030204" pitchFamily="34" charset="0"/>
                          <a:cs typeface="Times New Roman" panose="02020603050405020304" pitchFamily="18" charset="0"/>
                        </a:rPr>
                        <a:t> </a:t>
                      </a:r>
                      <a:r>
                        <a:rPr lang="en-US" sz="1600" dirty="0" err="1">
                          <a:effectLst/>
                          <a:latin typeface="Arial" panose="020B0604020202020204" pitchFamily="34" charset="0"/>
                          <a:ea typeface="Calibri" panose="020F0502020204030204" pitchFamily="34" charset="0"/>
                          <a:cs typeface="Times New Roman" panose="02020603050405020304" pitchFamily="18" charset="0"/>
                        </a:rPr>
                        <a:t>Panayotov</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20000"/>
                      </a:srgbClr>
                    </a:solidFill>
                  </a:tcPr>
                </a:tc>
                <a:extLst>
                  <a:ext uri="{0D108BD9-81ED-4DB2-BD59-A6C34878D82A}">
                    <a16:rowId xmlns:a16="http://schemas.microsoft.com/office/drawing/2014/main" val="227973186"/>
                  </a:ext>
                </a:extLst>
              </a:tr>
              <a:tr h="534909">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Team Member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40000"/>
                      </a:srgbClr>
                    </a:solidFill>
                  </a:tcPr>
                </a:tc>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Laurentiu Cornateanu</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40000"/>
                      </a:srgbClr>
                    </a:solidFill>
                  </a:tcPr>
                </a:tc>
                <a:extLst>
                  <a:ext uri="{0D108BD9-81ED-4DB2-BD59-A6C34878D82A}">
                    <a16:rowId xmlns:a16="http://schemas.microsoft.com/office/drawing/2014/main" val="1363759310"/>
                  </a:ext>
                </a:extLst>
              </a:tr>
              <a:tr h="534909">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Team Member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20000"/>
                      </a:srgbClr>
                    </a:solidFill>
                  </a:tcPr>
                </a:tc>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Maria </a:t>
                      </a:r>
                      <a:r>
                        <a:rPr lang="en-US" sz="1600" dirty="0" err="1">
                          <a:effectLst/>
                          <a:latin typeface="Arial" panose="020B0604020202020204" pitchFamily="34" charset="0"/>
                          <a:ea typeface="Calibri" panose="020F0502020204030204" pitchFamily="34" charset="0"/>
                          <a:cs typeface="Times New Roman" panose="02020603050405020304" pitchFamily="18" charset="0"/>
                        </a:rPr>
                        <a:t>Moraru</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20000"/>
                      </a:srgbClr>
                    </a:solidFill>
                  </a:tcPr>
                </a:tc>
                <a:extLst>
                  <a:ext uri="{0D108BD9-81ED-4DB2-BD59-A6C34878D82A}">
                    <a16:rowId xmlns:a16="http://schemas.microsoft.com/office/drawing/2014/main" val="1128339430"/>
                  </a:ext>
                </a:extLst>
              </a:tr>
              <a:tr h="534909">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Team Member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40000"/>
                      </a:srgbClr>
                    </a:solidFill>
                  </a:tcPr>
                </a:tc>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Adelina </a:t>
                      </a:r>
                      <a:r>
                        <a:rPr lang="en-US" sz="1600" dirty="0" err="1">
                          <a:effectLst/>
                          <a:latin typeface="Arial" panose="020B0604020202020204" pitchFamily="34" charset="0"/>
                          <a:ea typeface="Calibri" panose="020F0502020204030204" pitchFamily="34" charset="0"/>
                          <a:cs typeface="Times New Roman" panose="02020603050405020304" pitchFamily="18" charset="0"/>
                        </a:rPr>
                        <a:t>Bucataru</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40000"/>
                      </a:srgbClr>
                    </a:solidFill>
                  </a:tcPr>
                </a:tc>
                <a:extLst>
                  <a:ext uri="{0D108BD9-81ED-4DB2-BD59-A6C34878D82A}">
                    <a16:rowId xmlns:a16="http://schemas.microsoft.com/office/drawing/2014/main" val="595046141"/>
                  </a:ext>
                </a:extLst>
              </a:tr>
              <a:tr h="534909">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Team Member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20000"/>
                      </a:srgbClr>
                    </a:solidFill>
                  </a:tcPr>
                </a:tc>
                <a:tc>
                  <a:txBody>
                    <a:bodyPr/>
                    <a:lstStyle>
                      <a:lvl1pPr marL="0" algn="l" defTabSz="914400" rtl="0" eaLnBrk="1" latinLnBrk="0" hangingPunct="1">
                        <a:defRPr sz="1800" kern="1200">
                          <a:solidFill>
                            <a:schemeClr val="dk1"/>
                          </a:solidFill>
                          <a:latin typeface="Trebuchet MS" panose="020B0603020202020204"/>
                        </a:defRPr>
                      </a:lvl1pPr>
                      <a:lvl2pPr marL="457200" algn="l" defTabSz="914400" rtl="0" eaLnBrk="1" latinLnBrk="0" hangingPunct="1">
                        <a:defRPr sz="1800" kern="1200">
                          <a:solidFill>
                            <a:schemeClr val="dk1"/>
                          </a:solidFill>
                          <a:latin typeface="Trebuchet MS" panose="020B0603020202020204"/>
                        </a:defRPr>
                      </a:lvl2pPr>
                      <a:lvl3pPr marL="914400" algn="l" defTabSz="914400" rtl="0" eaLnBrk="1" latinLnBrk="0" hangingPunct="1">
                        <a:defRPr sz="1800" kern="1200">
                          <a:solidFill>
                            <a:schemeClr val="dk1"/>
                          </a:solidFill>
                          <a:latin typeface="Trebuchet MS" panose="020B0603020202020204"/>
                        </a:defRPr>
                      </a:lvl3pPr>
                      <a:lvl4pPr marL="1371600" algn="l" defTabSz="914400" rtl="0" eaLnBrk="1" latinLnBrk="0" hangingPunct="1">
                        <a:defRPr sz="1800" kern="1200">
                          <a:solidFill>
                            <a:schemeClr val="dk1"/>
                          </a:solidFill>
                          <a:latin typeface="Trebuchet MS" panose="020B0603020202020204"/>
                        </a:defRPr>
                      </a:lvl4pPr>
                      <a:lvl5pPr marL="1828800" algn="l" defTabSz="914400" rtl="0" eaLnBrk="1" latinLnBrk="0" hangingPunct="1">
                        <a:defRPr sz="1800" kern="1200">
                          <a:solidFill>
                            <a:schemeClr val="dk1"/>
                          </a:solidFill>
                          <a:latin typeface="Trebuchet MS" panose="020B0603020202020204"/>
                        </a:defRPr>
                      </a:lvl5pPr>
                      <a:lvl6pPr marL="2286000" algn="l" defTabSz="914400" rtl="0" eaLnBrk="1" latinLnBrk="0" hangingPunct="1">
                        <a:defRPr sz="1800" kern="1200">
                          <a:solidFill>
                            <a:schemeClr val="dk1"/>
                          </a:solidFill>
                          <a:latin typeface="Trebuchet MS" panose="020B0603020202020204"/>
                        </a:defRPr>
                      </a:lvl6pPr>
                      <a:lvl7pPr marL="2743200" algn="l" defTabSz="914400" rtl="0" eaLnBrk="1" latinLnBrk="0" hangingPunct="1">
                        <a:defRPr sz="1800" kern="1200">
                          <a:solidFill>
                            <a:schemeClr val="dk1"/>
                          </a:solidFill>
                          <a:latin typeface="Trebuchet MS" panose="020B0603020202020204"/>
                        </a:defRPr>
                      </a:lvl7pPr>
                      <a:lvl8pPr marL="3200400" algn="l" defTabSz="914400" rtl="0" eaLnBrk="1" latinLnBrk="0" hangingPunct="1">
                        <a:defRPr sz="1800" kern="1200">
                          <a:solidFill>
                            <a:schemeClr val="dk1"/>
                          </a:solidFill>
                          <a:latin typeface="Trebuchet MS" panose="020B0603020202020204"/>
                        </a:defRPr>
                      </a:lvl8pPr>
                      <a:lvl9pPr marL="3657600" algn="l" defTabSz="914400" rtl="0" eaLnBrk="1" latinLnBrk="0" hangingPunct="1">
                        <a:defRPr sz="1800" kern="1200">
                          <a:solidFill>
                            <a:schemeClr val="dk1"/>
                          </a:solidFill>
                          <a:latin typeface="Trebuchet MS" panose="020B0603020202020204"/>
                        </a:defRPr>
                      </a:lvl9p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Dan </a:t>
                      </a:r>
                      <a:r>
                        <a:rPr lang="en-US" sz="1600" dirty="0" err="1">
                          <a:effectLst/>
                          <a:latin typeface="Arial" panose="020B0604020202020204" pitchFamily="34" charset="0"/>
                          <a:ea typeface="Calibri" panose="020F0502020204030204" pitchFamily="34" charset="0"/>
                          <a:cs typeface="Times New Roman" panose="02020603050405020304" pitchFamily="18" charset="0"/>
                        </a:rPr>
                        <a:t>Gherasimciuc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0C226">
                        <a:tint val="20000"/>
                      </a:srgbClr>
                    </a:solidFill>
                  </a:tcPr>
                </a:tc>
                <a:extLst>
                  <a:ext uri="{0D108BD9-81ED-4DB2-BD59-A6C34878D82A}">
                    <a16:rowId xmlns:a16="http://schemas.microsoft.com/office/drawing/2014/main" val="4256267540"/>
                  </a:ext>
                </a:extLst>
              </a:tr>
            </a:tbl>
          </a:graphicData>
        </a:graphic>
      </p:graphicFrame>
    </p:spTree>
    <p:extLst>
      <p:ext uri="{BB962C8B-B14F-4D97-AF65-F5344CB8AC3E}">
        <p14:creationId xmlns:p14="http://schemas.microsoft.com/office/powerpoint/2010/main" val="364269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B31A-406E-0414-AFC9-00D55F602DFC}"/>
              </a:ext>
            </a:extLst>
          </p:cNvPr>
          <p:cNvSpPr txBox="1">
            <a:spLocks/>
          </p:cNvSpPr>
          <p:nvPr/>
        </p:nvSpPr>
        <p:spPr>
          <a:xfrm>
            <a:off x="3659216" y="714224"/>
            <a:ext cx="5705847" cy="98082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Testing and Recommendations for Future Improvements</a:t>
            </a:r>
          </a:p>
        </p:txBody>
      </p:sp>
      <p:pic>
        <p:nvPicPr>
          <p:cNvPr id="3" name="Picture 2">
            <a:extLst>
              <a:ext uri="{FF2B5EF4-FFF2-40B4-BE49-F238E27FC236}">
                <a16:creationId xmlns:a16="http://schemas.microsoft.com/office/drawing/2014/main" id="{3648CDEC-5B50-0B8E-0B34-1DD315763E9C}"/>
              </a:ext>
            </a:extLst>
          </p:cNvPr>
          <p:cNvPicPr>
            <a:picLocks noChangeAspect="1"/>
          </p:cNvPicPr>
          <p:nvPr/>
        </p:nvPicPr>
        <p:blipFill>
          <a:blip r:embed="rId2"/>
          <a:stretch>
            <a:fillRect/>
          </a:stretch>
        </p:blipFill>
        <p:spPr>
          <a:xfrm>
            <a:off x="0" y="-153483"/>
            <a:ext cx="1491916" cy="1735415"/>
          </a:xfrm>
          <a:prstGeom prst="rect">
            <a:avLst/>
          </a:prstGeom>
        </p:spPr>
      </p:pic>
      <p:sp>
        <p:nvSpPr>
          <p:cNvPr id="4" name="TextBox 3">
            <a:extLst>
              <a:ext uri="{FF2B5EF4-FFF2-40B4-BE49-F238E27FC236}">
                <a16:creationId xmlns:a16="http://schemas.microsoft.com/office/drawing/2014/main" id="{9370D2F6-5037-9CD6-9343-02CBC98DD483}"/>
              </a:ext>
            </a:extLst>
          </p:cNvPr>
          <p:cNvSpPr txBox="1"/>
          <p:nvPr/>
        </p:nvSpPr>
        <p:spPr>
          <a:xfrm>
            <a:off x="331127" y="2253870"/>
            <a:ext cx="4354517" cy="2894126"/>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sz="2000" dirty="0">
                <a:latin typeface="Speak Pro (Body)"/>
              </a:rPr>
              <a:t>Usability testing</a:t>
            </a:r>
          </a:p>
          <a:p>
            <a:pPr marL="342900" indent="-342900">
              <a:lnSpc>
                <a:spcPct val="150000"/>
              </a:lnSpc>
              <a:buFont typeface="Wingdings" panose="05000000000000000000" pitchFamily="2" charset="2"/>
              <a:buChar char="ü"/>
            </a:pPr>
            <a:r>
              <a:rPr lang="en-US" sz="2000" dirty="0">
                <a:latin typeface="Speak Pro (Body)"/>
              </a:rPr>
              <a:t>Performance Testing</a:t>
            </a:r>
          </a:p>
          <a:p>
            <a:pPr marL="342900" indent="-342900">
              <a:lnSpc>
                <a:spcPct val="150000"/>
              </a:lnSpc>
              <a:buFont typeface="Wingdings" panose="05000000000000000000" pitchFamily="2" charset="2"/>
              <a:buChar char="ü"/>
            </a:pPr>
            <a:r>
              <a:rPr lang="en-GB" sz="2000" dirty="0">
                <a:latin typeface="Speak Pro (Body)"/>
              </a:rPr>
              <a:t>Mobile Website Compatibility Test</a:t>
            </a:r>
            <a:endParaRPr lang="en-US" sz="2000" dirty="0">
              <a:latin typeface="Speak Pro (Body)"/>
            </a:endParaRPr>
          </a:p>
          <a:p>
            <a:pPr marL="342900" indent="-342900">
              <a:lnSpc>
                <a:spcPct val="150000"/>
              </a:lnSpc>
              <a:buFont typeface="Wingdings" panose="05000000000000000000" pitchFamily="2" charset="2"/>
              <a:buChar char="ü"/>
            </a:pPr>
            <a:r>
              <a:rPr lang="en-GB" sz="2000" dirty="0">
                <a:latin typeface="Speak Pro (Body)"/>
              </a:rPr>
              <a:t>Cross-Browser Compatibility Testing</a:t>
            </a:r>
          </a:p>
          <a:p>
            <a:pPr marL="342900" indent="-342900">
              <a:lnSpc>
                <a:spcPct val="150000"/>
              </a:lnSpc>
              <a:buFont typeface="Wingdings" panose="05000000000000000000" pitchFamily="2" charset="2"/>
              <a:buChar char="ü"/>
            </a:pPr>
            <a:r>
              <a:rPr lang="en-GB" sz="2000" dirty="0">
                <a:latin typeface="Speak Pro (Body)"/>
              </a:rPr>
              <a:t>Accessibility Testing</a:t>
            </a:r>
          </a:p>
          <a:p>
            <a:pPr>
              <a:lnSpc>
                <a:spcPct val="150000"/>
              </a:lnSpc>
            </a:pPr>
            <a:endParaRPr lang="en-US" sz="2400" dirty="0">
              <a:latin typeface="Speak Pro (Body)"/>
            </a:endParaRPr>
          </a:p>
        </p:txBody>
      </p:sp>
      <p:sp>
        <p:nvSpPr>
          <p:cNvPr id="6" name="TextBox 5">
            <a:extLst>
              <a:ext uri="{FF2B5EF4-FFF2-40B4-BE49-F238E27FC236}">
                <a16:creationId xmlns:a16="http://schemas.microsoft.com/office/drawing/2014/main" id="{FEE87083-CE3A-21BE-2974-65B79CD429FE}"/>
              </a:ext>
            </a:extLst>
          </p:cNvPr>
          <p:cNvSpPr txBox="1"/>
          <p:nvPr/>
        </p:nvSpPr>
        <p:spPr>
          <a:xfrm>
            <a:off x="7187804" y="2253870"/>
            <a:ext cx="4354517" cy="2350259"/>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sz="2000" dirty="0">
                <a:latin typeface="Speak Pro (Body)"/>
              </a:rPr>
              <a:t>Boost the bandwidth</a:t>
            </a:r>
          </a:p>
          <a:p>
            <a:pPr marL="342900" indent="-342900">
              <a:lnSpc>
                <a:spcPct val="150000"/>
              </a:lnSpc>
              <a:buFont typeface="Wingdings" panose="05000000000000000000" pitchFamily="2" charset="2"/>
              <a:buChar char="ü"/>
            </a:pPr>
            <a:r>
              <a:rPr lang="en-US" sz="2000" dirty="0">
                <a:latin typeface="Speak Pro (Body)"/>
              </a:rPr>
              <a:t>AWS cloud hosting</a:t>
            </a:r>
          </a:p>
          <a:p>
            <a:pPr marL="342900" indent="-342900">
              <a:lnSpc>
                <a:spcPct val="150000"/>
              </a:lnSpc>
              <a:buFont typeface="Wingdings" panose="05000000000000000000" pitchFamily="2" charset="2"/>
              <a:buChar char="ü"/>
            </a:pPr>
            <a:r>
              <a:rPr lang="en-US" sz="2000" dirty="0">
                <a:latin typeface="Speak Pro (Body)"/>
              </a:rPr>
              <a:t>Mobile Application</a:t>
            </a:r>
          </a:p>
          <a:p>
            <a:pPr marL="342900" indent="-342900">
              <a:lnSpc>
                <a:spcPct val="150000"/>
              </a:lnSpc>
              <a:buFont typeface="Wingdings" panose="05000000000000000000" pitchFamily="2" charset="2"/>
              <a:buChar char="ü"/>
            </a:pPr>
            <a:r>
              <a:rPr lang="en-US" sz="2000" dirty="0">
                <a:latin typeface="Speak Pro (Body)"/>
              </a:rPr>
              <a:t>Multi language support</a:t>
            </a:r>
          </a:p>
          <a:p>
            <a:pPr marL="342900" indent="-342900">
              <a:lnSpc>
                <a:spcPct val="150000"/>
              </a:lnSpc>
              <a:buFont typeface="Wingdings" panose="05000000000000000000" pitchFamily="2" charset="2"/>
              <a:buChar char="ü"/>
            </a:pPr>
            <a:r>
              <a:rPr lang="en-US" sz="2000" dirty="0">
                <a:latin typeface="Speak Pro (Body)"/>
              </a:rPr>
              <a:t>Search engine optimization</a:t>
            </a:r>
          </a:p>
        </p:txBody>
      </p:sp>
    </p:spTree>
    <p:extLst>
      <p:ext uri="{BB962C8B-B14F-4D97-AF65-F5344CB8AC3E}">
        <p14:creationId xmlns:p14="http://schemas.microsoft.com/office/powerpoint/2010/main" val="3446836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60878B-AFF3-AEEE-78CD-D4972BDC934F}"/>
              </a:ext>
            </a:extLst>
          </p:cNvPr>
          <p:cNvPicPr>
            <a:picLocks noChangeAspect="1"/>
          </p:cNvPicPr>
          <p:nvPr/>
        </p:nvPicPr>
        <p:blipFill>
          <a:blip r:embed="rId2"/>
          <a:stretch>
            <a:fillRect/>
          </a:stretch>
        </p:blipFill>
        <p:spPr>
          <a:xfrm>
            <a:off x="131975" y="0"/>
            <a:ext cx="1491916" cy="1735415"/>
          </a:xfrm>
          <a:prstGeom prst="rect">
            <a:avLst/>
          </a:prstGeom>
        </p:spPr>
      </p:pic>
      <p:sp>
        <p:nvSpPr>
          <p:cNvPr id="3" name="Title 1">
            <a:extLst>
              <a:ext uri="{FF2B5EF4-FFF2-40B4-BE49-F238E27FC236}">
                <a16:creationId xmlns:a16="http://schemas.microsoft.com/office/drawing/2014/main" id="{D8FA726A-998A-28E8-04F4-563AA9F34B3C}"/>
              </a:ext>
            </a:extLst>
          </p:cNvPr>
          <p:cNvSpPr txBox="1">
            <a:spLocks/>
          </p:cNvSpPr>
          <p:nvPr/>
        </p:nvSpPr>
        <p:spPr>
          <a:xfrm>
            <a:off x="-283589" y="2332585"/>
            <a:ext cx="5392918" cy="1325563"/>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9600" b="1" dirty="0"/>
              <a:t>Thank you!</a:t>
            </a:r>
            <a:endParaRPr lang="en-GB" sz="9600" b="1" dirty="0"/>
          </a:p>
        </p:txBody>
      </p:sp>
      <p:pic>
        <p:nvPicPr>
          <p:cNvPr id="4" name="Picture 3">
            <a:extLst>
              <a:ext uri="{FF2B5EF4-FFF2-40B4-BE49-F238E27FC236}">
                <a16:creationId xmlns:a16="http://schemas.microsoft.com/office/drawing/2014/main" id="{38D7DC99-2A05-D083-B57E-42174A1D6F1B}"/>
              </a:ext>
            </a:extLst>
          </p:cNvPr>
          <p:cNvPicPr>
            <a:picLocks noChangeAspect="1"/>
          </p:cNvPicPr>
          <p:nvPr/>
        </p:nvPicPr>
        <p:blipFill>
          <a:blip r:embed="rId3"/>
          <a:stretch>
            <a:fillRect/>
          </a:stretch>
        </p:blipFill>
        <p:spPr>
          <a:xfrm>
            <a:off x="5918672" y="2528890"/>
            <a:ext cx="6273328" cy="3779848"/>
          </a:xfrm>
          <a:prstGeom prst="rect">
            <a:avLst/>
          </a:prstGeom>
        </p:spPr>
      </p:pic>
      <p:pic>
        <p:nvPicPr>
          <p:cNvPr id="5" name="Picture 4">
            <a:extLst>
              <a:ext uri="{FF2B5EF4-FFF2-40B4-BE49-F238E27FC236}">
                <a16:creationId xmlns:a16="http://schemas.microsoft.com/office/drawing/2014/main" id="{76F5CD5E-F091-31F9-0A4A-6868908EB0DC}"/>
              </a:ext>
            </a:extLst>
          </p:cNvPr>
          <p:cNvPicPr>
            <a:picLocks noChangeAspect="1"/>
          </p:cNvPicPr>
          <p:nvPr/>
        </p:nvPicPr>
        <p:blipFill>
          <a:blip r:embed="rId4"/>
          <a:stretch>
            <a:fillRect/>
          </a:stretch>
        </p:blipFill>
        <p:spPr>
          <a:xfrm>
            <a:off x="6739228" y="1223723"/>
            <a:ext cx="4218798" cy="1390008"/>
          </a:xfrm>
          <a:prstGeom prst="rect">
            <a:avLst/>
          </a:prstGeom>
        </p:spPr>
      </p:pic>
      <p:pic>
        <p:nvPicPr>
          <p:cNvPr id="6" name="Picture 5">
            <a:extLst>
              <a:ext uri="{FF2B5EF4-FFF2-40B4-BE49-F238E27FC236}">
                <a16:creationId xmlns:a16="http://schemas.microsoft.com/office/drawing/2014/main" id="{0CC1CE5C-A922-A3E4-8656-1D2FC6408F1A}"/>
              </a:ext>
            </a:extLst>
          </p:cNvPr>
          <p:cNvPicPr>
            <a:picLocks noChangeAspect="1"/>
          </p:cNvPicPr>
          <p:nvPr/>
        </p:nvPicPr>
        <p:blipFill>
          <a:blip r:embed="rId5"/>
          <a:stretch>
            <a:fillRect/>
          </a:stretch>
        </p:blipFill>
        <p:spPr>
          <a:xfrm>
            <a:off x="7717331" y="248278"/>
            <a:ext cx="1828959" cy="975445"/>
          </a:xfrm>
          <a:prstGeom prst="rect">
            <a:avLst/>
          </a:prstGeom>
        </p:spPr>
      </p:pic>
    </p:spTree>
    <p:extLst>
      <p:ext uri="{BB962C8B-B14F-4D97-AF65-F5344CB8AC3E}">
        <p14:creationId xmlns:p14="http://schemas.microsoft.com/office/powerpoint/2010/main" val="184850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DD1B-BCA6-8E8E-0CAB-BFDE4594DB15}"/>
              </a:ext>
            </a:extLst>
          </p:cNvPr>
          <p:cNvSpPr txBox="1">
            <a:spLocks/>
          </p:cNvSpPr>
          <p:nvPr/>
        </p:nvSpPr>
        <p:spPr>
          <a:xfrm>
            <a:off x="4002505" y="274135"/>
            <a:ext cx="4860141" cy="56789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Background &amp; Context </a:t>
            </a:r>
          </a:p>
        </p:txBody>
      </p:sp>
      <p:graphicFrame>
        <p:nvGraphicFramePr>
          <p:cNvPr id="3" name="Content Placeholder 2" descr="SmartArt graphic">
            <a:extLst>
              <a:ext uri="{FF2B5EF4-FFF2-40B4-BE49-F238E27FC236}">
                <a16:creationId xmlns:a16="http://schemas.microsoft.com/office/drawing/2014/main" id="{09BEED82-A7C7-B08B-54F7-3374E10AACAC}"/>
              </a:ext>
            </a:extLst>
          </p:cNvPr>
          <p:cNvGraphicFramePr>
            <a:graphicFrameLocks/>
          </p:cNvGraphicFramePr>
          <p:nvPr>
            <p:extLst>
              <p:ext uri="{D42A27DB-BD31-4B8C-83A1-F6EECF244321}">
                <p14:modId xmlns:p14="http://schemas.microsoft.com/office/powerpoint/2010/main" val="545823234"/>
              </p:ext>
            </p:extLst>
          </p:nvPr>
        </p:nvGraphicFramePr>
        <p:xfrm>
          <a:off x="0" y="1523998"/>
          <a:ext cx="12192000" cy="4700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395DD6E-E22F-A00E-0FE3-E01536315947}"/>
              </a:ext>
            </a:extLst>
          </p:cNvPr>
          <p:cNvPicPr>
            <a:picLocks noChangeAspect="1"/>
          </p:cNvPicPr>
          <p:nvPr/>
        </p:nvPicPr>
        <p:blipFill>
          <a:blip r:embed="rId7"/>
          <a:stretch>
            <a:fillRect/>
          </a:stretch>
        </p:blipFill>
        <p:spPr>
          <a:xfrm>
            <a:off x="0" y="-155448"/>
            <a:ext cx="1493588" cy="1737360"/>
          </a:xfrm>
          <a:prstGeom prst="rect">
            <a:avLst/>
          </a:prstGeom>
        </p:spPr>
      </p:pic>
    </p:spTree>
    <p:extLst>
      <p:ext uri="{BB962C8B-B14F-4D97-AF65-F5344CB8AC3E}">
        <p14:creationId xmlns:p14="http://schemas.microsoft.com/office/powerpoint/2010/main" val="171699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6A948233-9428-0E9B-3138-CCF24E41644A}"/>
              </a:ext>
            </a:extLst>
          </p:cNvPr>
          <p:cNvSpPr/>
          <p:nvPr/>
        </p:nvSpPr>
        <p:spPr>
          <a:xfrm>
            <a:off x="0" y="1201075"/>
            <a:ext cx="4072379" cy="1338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C1429BF-CE46-1AF9-09F5-84A04A1E2779}"/>
              </a:ext>
            </a:extLst>
          </p:cNvPr>
          <p:cNvSpPr txBox="1"/>
          <p:nvPr/>
        </p:nvSpPr>
        <p:spPr>
          <a:xfrm>
            <a:off x="664589" y="1566629"/>
            <a:ext cx="2253006" cy="584775"/>
          </a:xfrm>
          <a:prstGeom prst="rect">
            <a:avLst/>
          </a:prstGeom>
          <a:noFill/>
        </p:spPr>
        <p:txBody>
          <a:bodyPr wrap="square" rtlCol="0">
            <a:spAutoFit/>
          </a:bodyPr>
          <a:lstStyle/>
          <a:p>
            <a:r>
              <a:rPr lang="en-GB" sz="3200" dirty="0"/>
              <a:t>Introduction</a:t>
            </a:r>
          </a:p>
        </p:txBody>
      </p:sp>
      <p:sp>
        <p:nvSpPr>
          <p:cNvPr id="5" name="TextBox 4">
            <a:extLst>
              <a:ext uri="{FF2B5EF4-FFF2-40B4-BE49-F238E27FC236}">
                <a16:creationId xmlns:a16="http://schemas.microsoft.com/office/drawing/2014/main" id="{BFC8638F-620E-67CB-35A3-2AA5F93C9514}"/>
              </a:ext>
            </a:extLst>
          </p:cNvPr>
          <p:cNvSpPr txBox="1"/>
          <p:nvPr/>
        </p:nvSpPr>
        <p:spPr>
          <a:xfrm>
            <a:off x="664589" y="2794826"/>
            <a:ext cx="11623250" cy="3046988"/>
          </a:xfrm>
          <a:prstGeom prst="rect">
            <a:avLst/>
          </a:prstGeom>
          <a:noFill/>
        </p:spPr>
        <p:txBody>
          <a:bodyPr wrap="square">
            <a:spAutoFit/>
          </a:bodyPr>
          <a:lstStyle/>
          <a:p>
            <a:r>
              <a:rPr lang="en-GB" sz="2400" dirty="0"/>
              <a:t>	Radio became a tool for social cohesion because of its exceptional reach since it allowed people from many socioeconomic groups and backgrounds to come together and experience the world as a whole. </a:t>
            </a:r>
          </a:p>
          <a:p>
            <a:r>
              <a:rPr lang="en-GB" sz="2400" dirty="0"/>
              <a:t>	Consequently, combining radiophonic content with visual elements like text, pictures, and videos is far more common. Radio online currently includes content fragmentation, on-demand radiophonic content archives, and online radio on smartphones and websites. Likewise, radio listeners now have greater access to radio material than they did in the past, thanks to various mobile devices.</a:t>
            </a:r>
          </a:p>
        </p:txBody>
      </p:sp>
      <p:pic>
        <p:nvPicPr>
          <p:cNvPr id="6" name="Picture 5">
            <a:extLst>
              <a:ext uri="{FF2B5EF4-FFF2-40B4-BE49-F238E27FC236}">
                <a16:creationId xmlns:a16="http://schemas.microsoft.com/office/drawing/2014/main" id="{83C223C3-9259-3DD0-F421-04B25661ADCA}"/>
              </a:ext>
            </a:extLst>
          </p:cNvPr>
          <p:cNvPicPr>
            <a:picLocks noChangeAspect="1"/>
          </p:cNvPicPr>
          <p:nvPr/>
        </p:nvPicPr>
        <p:blipFill>
          <a:blip r:embed="rId2"/>
          <a:stretch>
            <a:fillRect/>
          </a:stretch>
        </p:blipFill>
        <p:spPr>
          <a:xfrm>
            <a:off x="90304" y="-176978"/>
            <a:ext cx="1493649" cy="1743607"/>
          </a:xfrm>
          <a:prstGeom prst="rect">
            <a:avLst/>
          </a:prstGeom>
        </p:spPr>
      </p:pic>
    </p:spTree>
    <p:extLst>
      <p:ext uri="{BB962C8B-B14F-4D97-AF65-F5344CB8AC3E}">
        <p14:creationId xmlns:p14="http://schemas.microsoft.com/office/powerpoint/2010/main" val="1422155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2A02848B-F1B4-B75D-31B7-ABD8094C639E}"/>
              </a:ext>
            </a:extLst>
          </p:cNvPr>
          <p:cNvSpPr/>
          <p:nvPr/>
        </p:nvSpPr>
        <p:spPr>
          <a:xfrm>
            <a:off x="29458" y="131007"/>
            <a:ext cx="9292473" cy="9924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Devices Well-established value chain in the Cyprus online radio market</a:t>
            </a:r>
          </a:p>
        </p:txBody>
      </p:sp>
      <p:pic>
        <p:nvPicPr>
          <p:cNvPr id="13" name="Picture 12">
            <a:extLst>
              <a:ext uri="{FF2B5EF4-FFF2-40B4-BE49-F238E27FC236}">
                <a16:creationId xmlns:a16="http://schemas.microsoft.com/office/drawing/2014/main" id="{3327CEF6-737E-1D35-E7D1-10A753BDE96A}"/>
              </a:ext>
            </a:extLst>
          </p:cNvPr>
          <p:cNvPicPr>
            <a:picLocks noChangeAspect="1"/>
          </p:cNvPicPr>
          <p:nvPr/>
        </p:nvPicPr>
        <p:blipFill>
          <a:blip r:embed="rId2"/>
          <a:stretch>
            <a:fillRect/>
          </a:stretch>
        </p:blipFill>
        <p:spPr>
          <a:xfrm>
            <a:off x="1143539" y="1235639"/>
            <a:ext cx="9697285" cy="4386721"/>
          </a:xfrm>
          <a:prstGeom prst="rect">
            <a:avLst/>
          </a:prstGeom>
        </p:spPr>
      </p:pic>
      <p:pic>
        <p:nvPicPr>
          <p:cNvPr id="14" name="Picture 13">
            <a:extLst>
              <a:ext uri="{FF2B5EF4-FFF2-40B4-BE49-F238E27FC236}">
                <a16:creationId xmlns:a16="http://schemas.microsoft.com/office/drawing/2014/main" id="{B9B4AEBF-1A98-0375-0782-28880D65073F}"/>
              </a:ext>
            </a:extLst>
          </p:cNvPr>
          <p:cNvPicPr>
            <a:picLocks noChangeAspect="1"/>
          </p:cNvPicPr>
          <p:nvPr/>
        </p:nvPicPr>
        <p:blipFill>
          <a:blip r:embed="rId3"/>
          <a:stretch>
            <a:fillRect/>
          </a:stretch>
        </p:blipFill>
        <p:spPr>
          <a:xfrm>
            <a:off x="2469774" y="3538979"/>
            <a:ext cx="509098" cy="509098"/>
          </a:xfrm>
          <a:prstGeom prst="rect">
            <a:avLst/>
          </a:prstGeom>
        </p:spPr>
      </p:pic>
      <p:sp>
        <p:nvSpPr>
          <p:cNvPr id="15" name="TextBox 14">
            <a:extLst>
              <a:ext uri="{FF2B5EF4-FFF2-40B4-BE49-F238E27FC236}">
                <a16:creationId xmlns:a16="http://schemas.microsoft.com/office/drawing/2014/main" id="{137FA72D-0759-FA7B-A79B-8BDDE61A9A9B}"/>
              </a:ext>
            </a:extLst>
          </p:cNvPr>
          <p:cNvSpPr txBox="1"/>
          <p:nvPr/>
        </p:nvSpPr>
        <p:spPr>
          <a:xfrm>
            <a:off x="2328372" y="2115474"/>
            <a:ext cx="1470630" cy="246221"/>
          </a:xfrm>
          <a:prstGeom prst="rect">
            <a:avLst/>
          </a:prstGeom>
          <a:noFill/>
        </p:spPr>
        <p:txBody>
          <a:bodyPr wrap="square" rtlCol="0">
            <a:spAutoFit/>
          </a:bodyPr>
          <a:lstStyle/>
          <a:p>
            <a:r>
              <a:rPr lang="en-GB" sz="900" dirty="0"/>
              <a:t>  </a:t>
            </a:r>
            <a:r>
              <a:rPr lang="en-GB" sz="1000" dirty="0"/>
              <a:t>East cost radio </a:t>
            </a:r>
            <a:r>
              <a:rPr lang="en-GB" sz="1000" dirty="0" err="1"/>
              <a:t>cyprus</a:t>
            </a:r>
            <a:endParaRPr lang="en-GB" sz="1000" dirty="0"/>
          </a:p>
        </p:txBody>
      </p:sp>
      <p:sp>
        <p:nvSpPr>
          <p:cNvPr id="16" name="TextBox 15">
            <a:extLst>
              <a:ext uri="{FF2B5EF4-FFF2-40B4-BE49-F238E27FC236}">
                <a16:creationId xmlns:a16="http://schemas.microsoft.com/office/drawing/2014/main" id="{B7EB8AF4-6FF1-D0E7-8027-936863A84B85}"/>
              </a:ext>
            </a:extLst>
          </p:cNvPr>
          <p:cNvSpPr txBox="1"/>
          <p:nvPr/>
        </p:nvSpPr>
        <p:spPr>
          <a:xfrm>
            <a:off x="2351965" y="2357725"/>
            <a:ext cx="1253814" cy="861774"/>
          </a:xfrm>
          <a:prstGeom prst="rect">
            <a:avLst/>
          </a:prstGeom>
          <a:noFill/>
        </p:spPr>
        <p:txBody>
          <a:bodyPr wrap="square" rtlCol="0">
            <a:spAutoFit/>
          </a:bodyPr>
          <a:lstStyle/>
          <a:p>
            <a:r>
              <a:rPr lang="en-GB" sz="1000" dirty="0"/>
              <a:t>Online-Only </a:t>
            </a:r>
          </a:p>
          <a:p>
            <a:r>
              <a:rPr lang="en-GB" sz="1000" dirty="0"/>
              <a:t>broadcast </a:t>
            </a:r>
          </a:p>
          <a:p>
            <a:r>
              <a:rPr lang="en-GB" sz="1000" dirty="0"/>
              <a:t>stations </a:t>
            </a:r>
          </a:p>
          <a:p>
            <a:r>
              <a:rPr lang="en-GB" sz="1000" dirty="0"/>
              <a:t>Personalised </a:t>
            </a:r>
          </a:p>
          <a:p>
            <a:r>
              <a:rPr lang="en-GB" sz="1000" dirty="0"/>
              <a:t>services</a:t>
            </a:r>
          </a:p>
        </p:txBody>
      </p:sp>
      <p:sp>
        <p:nvSpPr>
          <p:cNvPr id="17" name="TextBox 16">
            <a:extLst>
              <a:ext uri="{FF2B5EF4-FFF2-40B4-BE49-F238E27FC236}">
                <a16:creationId xmlns:a16="http://schemas.microsoft.com/office/drawing/2014/main" id="{187C1B39-E90D-7136-68CA-9C54BC53241D}"/>
              </a:ext>
            </a:extLst>
          </p:cNvPr>
          <p:cNvSpPr txBox="1"/>
          <p:nvPr/>
        </p:nvSpPr>
        <p:spPr>
          <a:xfrm>
            <a:off x="3799002" y="2261307"/>
            <a:ext cx="1677971" cy="400110"/>
          </a:xfrm>
          <a:prstGeom prst="rect">
            <a:avLst/>
          </a:prstGeom>
          <a:noFill/>
        </p:spPr>
        <p:txBody>
          <a:bodyPr wrap="square" rtlCol="0">
            <a:spAutoFit/>
          </a:bodyPr>
          <a:lstStyle/>
          <a:p>
            <a:r>
              <a:rPr lang="en-GB" sz="1000" dirty="0"/>
              <a:t>Online radio aggregators</a:t>
            </a:r>
          </a:p>
          <a:p>
            <a:r>
              <a:rPr lang="en-GB" sz="1000" dirty="0"/>
              <a:t> </a:t>
            </a:r>
            <a:r>
              <a:rPr lang="en-GB" sz="1000" dirty="0" err="1"/>
              <a:t>Webradio</a:t>
            </a:r>
            <a:r>
              <a:rPr lang="en-GB" sz="1000" dirty="0"/>
              <a:t> Networks</a:t>
            </a:r>
          </a:p>
        </p:txBody>
      </p:sp>
      <p:sp>
        <p:nvSpPr>
          <p:cNvPr id="18" name="TextBox 17">
            <a:extLst>
              <a:ext uri="{FF2B5EF4-FFF2-40B4-BE49-F238E27FC236}">
                <a16:creationId xmlns:a16="http://schemas.microsoft.com/office/drawing/2014/main" id="{C66531F1-AE0F-302F-AB7F-92CD2F3A6BF9}"/>
              </a:ext>
            </a:extLst>
          </p:cNvPr>
          <p:cNvSpPr txBox="1"/>
          <p:nvPr/>
        </p:nvSpPr>
        <p:spPr>
          <a:xfrm>
            <a:off x="5509993" y="2261307"/>
            <a:ext cx="1583703" cy="553998"/>
          </a:xfrm>
          <a:prstGeom prst="rect">
            <a:avLst/>
          </a:prstGeom>
          <a:noFill/>
        </p:spPr>
        <p:txBody>
          <a:bodyPr wrap="square" rtlCol="0">
            <a:spAutoFit/>
          </a:bodyPr>
          <a:lstStyle/>
          <a:p>
            <a:r>
              <a:rPr lang="en-GB" sz="1000" dirty="0"/>
              <a:t>Streaming Provider</a:t>
            </a:r>
          </a:p>
          <a:p>
            <a:r>
              <a:rPr lang="en-GB" sz="1000" dirty="0"/>
              <a:t>Internet Service </a:t>
            </a:r>
          </a:p>
          <a:p>
            <a:r>
              <a:rPr lang="en-GB" sz="1000" dirty="0"/>
              <a:t>Provide</a:t>
            </a:r>
          </a:p>
        </p:txBody>
      </p:sp>
      <p:sp>
        <p:nvSpPr>
          <p:cNvPr id="19" name="TextBox 18">
            <a:extLst>
              <a:ext uri="{FF2B5EF4-FFF2-40B4-BE49-F238E27FC236}">
                <a16:creationId xmlns:a16="http://schemas.microsoft.com/office/drawing/2014/main" id="{D72FD976-7B63-178E-DADC-3E05C6D2EA61}"/>
              </a:ext>
            </a:extLst>
          </p:cNvPr>
          <p:cNvSpPr txBox="1"/>
          <p:nvPr/>
        </p:nvSpPr>
        <p:spPr>
          <a:xfrm>
            <a:off x="6947604" y="2199751"/>
            <a:ext cx="1545948" cy="707886"/>
          </a:xfrm>
          <a:prstGeom prst="rect">
            <a:avLst/>
          </a:prstGeom>
          <a:noFill/>
        </p:spPr>
        <p:txBody>
          <a:bodyPr wrap="square" rtlCol="0">
            <a:spAutoFit/>
          </a:bodyPr>
          <a:lstStyle/>
          <a:p>
            <a:r>
              <a:rPr lang="en-GB" sz="1000" dirty="0"/>
              <a:t>Radio </a:t>
            </a:r>
          </a:p>
          <a:p>
            <a:r>
              <a:rPr lang="en-GB" sz="1000" dirty="0"/>
              <a:t>marketers</a:t>
            </a:r>
          </a:p>
          <a:p>
            <a:r>
              <a:rPr lang="en-GB" sz="1000" dirty="0"/>
              <a:t>Special  marketers</a:t>
            </a:r>
          </a:p>
          <a:p>
            <a:r>
              <a:rPr lang="en-GB" sz="1000" dirty="0"/>
              <a:t> for online radio</a:t>
            </a:r>
          </a:p>
        </p:txBody>
      </p:sp>
      <p:sp>
        <p:nvSpPr>
          <p:cNvPr id="20" name="TextBox 19">
            <a:extLst>
              <a:ext uri="{FF2B5EF4-FFF2-40B4-BE49-F238E27FC236}">
                <a16:creationId xmlns:a16="http://schemas.microsoft.com/office/drawing/2014/main" id="{1A2C29AB-6B45-6B4F-19AC-EC6F55A172A1}"/>
              </a:ext>
            </a:extLst>
          </p:cNvPr>
          <p:cNvSpPr txBox="1"/>
          <p:nvPr/>
        </p:nvSpPr>
        <p:spPr>
          <a:xfrm>
            <a:off x="8276734" y="2261307"/>
            <a:ext cx="1348033" cy="707886"/>
          </a:xfrm>
          <a:prstGeom prst="rect">
            <a:avLst/>
          </a:prstGeom>
          <a:noFill/>
        </p:spPr>
        <p:txBody>
          <a:bodyPr wrap="square" rtlCol="0">
            <a:spAutoFit/>
          </a:bodyPr>
          <a:lstStyle/>
          <a:p>
            <a:r>
              <a:rPr lang="en-GB" sz="1000" dirty="0"/>
              <a:t>Smartphone</a:t>
            </a:r>
          </a:p>
          <a:p>
            <a:r>
              <a:rPr lang="en-GB" sz="1000" dirty="0"/>
              <a:t>Online radio </a:t>
            </a:r>
          </a:p>
          <a:p>
            <a:r>
              <a:rPr lang="en-GB" sz="1000" dirty="0"/>
              <a:t>receiver</a:t>
            </a:r>
          </a:p>
          <a:p>
            <a:r>
              <a:rPr lang="en-GB" sz="1000" dirty="0"/>
              <a:t>Computer</a:t>
            </a:r>
          </a:p>
        </p:txBody>
      </p:sp>
      <p:pic>
        <p:nvPicPr>
          <p:cNvPr id="21" name="Picture 20">
            <a:extLst>
              <a:ext uri="{FF2B5EF4-FFF2-40B4-BE49-F238E27FC236}">
                <a16:creationId xmlns:a16="http://schemas.microsoft.com/office/drawing/2014/main" id="{422D4DD6-E23E-0DA2-F6B3-9258FD7365CF}"/>
              </a:ext>
            </a:extLst>
          </p:cNvPr>
          <p:cNvPicPr>
            <a:picLocks noChangeAspect="1"/>
          </p:cNvPicPr>
          <p:nvPr/>
        </p:nvPicPr>
        <p:blipFill>
          <a:blip r:embed="rId4"/>
          <a:stretch>
            <a:fillRect/>
          </a:stretch>
        </p:blipFill>
        <p:spPr>
          <a:xfrm>
            <a:off x="2780884" y="4082589"/>
            <a:ext cx="604982" cy="604982"/>
          </a:xfrm>
          <a:prstGeom prst="rect">
            <a:avLst/>
          </a:prstGeom>
        </p:spPr>
      </p:pic>
      <p:pic>
        <p:nvPicPr>
          <p:cNvPr id="22" name="Picture 21">
            <a:extLst>
              <a:ext uri="{FF2B5EF4-FFF2-40B4-BE49-F238E27FC236}">
                <a16:creationId xmlns:a16="http://schemas.microsoft.com/office/drawing/2014/main" id="{4AD7CCEA-5B61-30CF-A30C-5C414B841CAB}"/>
              </a:ext>
            </a:extLst>
          </p:cNvPr>
          <p:cNvPicPr>
            <a:picLocks noChangeAspect="1"/>
          </p:cNvPicPr>
          <p:nvPr/>
        </p:nvPicPr>
        <p:blipFill>
          <a:blip r:embed="rId5"/>
          <a:stretch>
            <a:fillRect/>
          </a:stretch>
        </p:blipFill>
        <p:spPr>
          <a:xfrm>
            <a:off x="3805487" y="3136948"/>
            <a:ext cx="1416962" cy="509099"/>
          </a:xfrm>
          <a:prstGeom prst="rect">
            <a:avLst/>
          </a:prstGeom>
        </p:spPr>
      </p:pic>
      <p:pic>
        <p:nvPicPr>
          <p:cNvPr id="23" name="Picture 22">
            <a:extLst>
              <a:ext uri="{FF2B5EF4-FFF2-40B4-BE49-F238E27FC236}">
                <a16:creationId xmlns:a16="http://schemas.microsoft.com/office/drawing/2014/main" id="{8524D4E7-C36D-4C61-4FC8-DE48030A7101}"/>
              </a:ext>
            </a:extLst>
          </p:cNvPr>
          <p:cNvPicPr>
            <a:picLocks noChangeAspect="1"/>
          </p:cNvPicPr>
          <p:nvPr/>
        </p:nvPicPr>
        <p:blipFill>
          <a:blip r:embed="rId6"/>
          <a:stretch>
            <a:fillRect/>
          </a:stretch>
        </p:blipFill>
        <p:spPr>
          <a:xfrm>
            <a:off x="4125555" y="4385080"/>
            <a:ext cx="1294516" cy="647258"/>
          </a:xfrm>
          <a:prstGeom prst="rect">
            <a:avLst/>
          </a:prstGeom>
        </p:spPr>
      </p:pic>
      <p:pic>
        <p:nvPicPr>
          <p:cNvPr id="24" name="Picture 23">
            <a:extLst>
              <a:ext uri="{FF2B5EF4-FFF2-40B4-BE49-F238E27FC236}">
                <a16:creationId xmlns:a16="http://schemas.microsoft.com/office/drawing/2014/main" id="{23BD4568-4B5E-EDCE-1D73-C0852986B2F4}"/>
              </a:ext>
            </a:extLst>
          </p:cNvPr>
          <p:cNvPicPr>
            <a:picLocks noChangeAspect="1"/>
          </p:cNvPicPr>
          <p:nvPr/>
        </p:nvPicPr>
        <p:blipFill>
          <a:blip r:embed="rId7"/>
          <a:stretch>
            <a:fillRect/>
          </a:stretch>
        </p:blipFill>
        <p:spPr>
          <a:xfrm>
            <a:off x="3950331" y="3687085"/>
            <a:ext cx="969079" cy="647258"/>
          </a:xfrm>
          <a:prstGeom prst="rect">
            <a:avLst/>
          </a:prstGeom>
        </p:spPr>
      </p:pic>
      <p:pic>
        <p:nvPicPr>
          <p:cNvPr id="25" name="Picture 24">
            <a:extLst>
              <a:ext uri="{FF2B5EF4-FFF2-40B4-BE49-F238E27FC236}">
                <a16:creationId xmlns:a16="http://schemas.microsoft.com/office/drawing/2014/main" id="{A276CB24-7582-7B18-3607-D6ABDF9FCF74}"/>
              </a:ext>
            </a:extLst>
          </p:cNvPr>
          <p:cNvPicPr>
            <a:picLocks noChangeAspect="1"/>
          </p:cNvPicPr>
          <p:nvPr/>
        </p:nvPicPr>
        <p:blipFill>
          <a:blip r:embed="rId8"/>
          <a:stretch>
            <a:fillRect/>
          </a:stretch>
        </p:blipFill>
        <p:spPr>
          <a:xfrm>
            <a:off x="6301844" y="3092049"/>
            <a:ext cx="556472" cy="553998"/>
          </a:xfrm>
          <a:prstGeom prst="rect">
            <a:avLst/>
          </a:prstGeom>
        </p:spPr>
      </p:pic>
      <p:pic>
        <p:nvPicPr>
          <p:cNvPr id="26" name="Picture 25">
            <a:extLst>
              <a:ext uri="{FF2B5EF4-FFF2-40B4-BE49-F238E27FC236}">
                <a16:creationId xmlns:a16="http://schemas.microsoft.com/office/drawing/2014/main" id="{938F2E09-0F63-D59D-AB37-C26BECF0E0EE}"/>
              </a:ext>
            </a:extLst>
          </p:cNvPr>
          <p:cNvPicPr>
            <a:picLocks noChangeAspect="1"/>
          </p:cNvPicPr>
          <p:nvPr/>
        </p:nvPicPr>
        <p:blipFill>
          <a:blip r:embed="rId9"/>
          <a:stretch>
            <a:fillRect/>
          </a:stretch>
        </p:blipFill>
        <p:spPr>
          <a:xfrm>
            <a:off x="5623507" y="4611540"/>
            <a:ext cx="1173611" cy="412937"/>
          </a:xfrm>
          <a:prstGeom prst="rect">
            <a:avLst/>
          </a:prstGeom>
        </p:spPr>
      </p:pic>
      <p:pic>
        <p:nvPicPr>
          <p:cNvPr id="27" name="Picture 26">
            <a:extLst>
              <a:ext uri="{FF2B5EF4-FFF2-40B4-BE49-F238E27FC236}">
                <a16:creationId xmlns:a16="http://schemas.microsoft.com/office/drawing/2014/main" id="{B07E853D-9816-9497-5565-82EB5812262C}"/>
              </a:ext>
            </a:extLst>
          </p:cNvPr>
          <p:cNvPicPr>
            <a:picLocks noChangeAspect="1"/>
          </p:cNvPicPr>
          <p:nvPr/>
        </p:nvPicPr>
        <p:blipFill>
          <a:blip r:embed="rId10"/>
          <a:stretch>
            <a:fillRect/>
          </a:stretch>
        </p:blipFill>
        <p:spPr>
          <a:xfrm>
            <a:off x="5593568" y="3721821"/>
            <a:ext cx="1233488" cy="813945"/>
          </a:xfrm>
          <a:prstGeom prst="rect">
            <a:avLst/>
          </a:prstGeom>
        </p:spPr>
      </p:pic>
      <p:pic>
        <p:nvPicPr>
          <p:cNvPr id="28" name="Picture 27">
            <a:extLst>
              <a:ext uri="{FF2B5EF4-FFF2-40B4-BE49-F238E27FC236}">
                <a16:creationId xmlns:a16="http://schemas.microsoft.com/office/drawing/2014/main" id="{F8D49637-1936-BED4-C96A-9153FD53FB43}"/>
              </a:ext>
            </a:extLst>
          </p:cNvPr>
          <p:cNvPicPr>
            <a:picLocks noChangeAspect="1"/>
          </p:cNvPicPr>
          <p:nvPr/>
        </p:nvPicPr>
        <p:blipFill>
          <a:blip r:embed="rId11"/>
          <a:stretch>
            <a:fillRect/>
          </a:stretch>
        </p:blipFill>
        <p:spPr>
          <a:xfrm>
            <a:off x="5586224" y="3094114"/>
            <a:ext cx="607684" cy="604983"/>
          </a:xfrm>
          <a:prstGeom prst="rect">
            <a:avLst/>
          </a:prstGeom>
        </p:spPr>
      </p:pic>
      <p:pic>
        <p:nvPicPr>
          <p:cNvPr id="29" name="Picture 28">
            <a:extLst>
              <a:ext uri="{FF2B5EF4-FFF2-40B4-BE49-F238E27FC236}">
                <a16:creationId xmlns:a16="http://schemas.microsoft.com/office/drawing/2014/main" id="{EC0F8F5E-BC66-B515-1593-678E3189A987}"/>
              </a:ext>
            </a:extLst>
          </p:cNvPr>
          <p:cNvPicPr>
            <a:picLocks noChangeAspect="1"/>
          </p:cNvPicPr>
          <p:nvPr/>
        </p:nvPicPr>
        <p:blipFill>
          <a:blip r:embed="rId12"/>
          <a:stretch>
            <a:fillRect/>
          </a:stretch>
        </p:blipFill>
        <p:spPr>
          <a:xfrm>
            <a:off x="7430151" y="3210184"/>
            <a:ext cx="657590" cy="657590"/>
          </a:xfrm>
          <a:prstGeom prst="rect">
            <a:avLst/>
          </a:prstGeom>
        </p:spPr>
      </p:pic>
      <p:pic>
        <p:nvPicPr>
          <p:cNvPr id="30" name="Picture 29">
            <a:extLst>
              <a:ext uri="{FF2B5EF4-FFF2-40B4-BE49-F238E27FC236}">
                <a16:creationId xmlns:a16="http://schemas.microsoft.com/office/drawing/2014/main" id="{D66A4FC4-2168-9043-C640-7F08C48B91D8}"/>
              </a:ext>
            </a:extLst>
          </p:cNvPr>
          <p:cNvPicPr>
            <a:picLocks noChangeAspect="1"/>
          </p:cNvPicPr>
          <p:nvPr/>
        </p:nvPicPr>
        <p:blipFill>
          <a:blip r:embed="rId13"/>
          <a:stretch>
            <a:fillRect/>
          </a:stretch>
        </p:blipFill>
        <p:spPr>
          <a:xfrm>
            <a:off x="7124283" y="3852989"/>
            <a:ext cx="909077" cy="909077"/>
          </a:xfrm>
          <a:prstGeom prst="rect">
            <a:avLst/>
          </a:prstGeom>
        </p:spPr>
      </p:pic>
      <p:pic>
        <p:nvPicPr>
          <p:cNvPr id="31" name="Picture 30">
            <a:extLst>
              <a:ext uri="{FF2B5EF4-FFF2-40B4-BE49-F238E27FC236}">
                <a16:creationId xmlns:a16="http://schemas.microsoft.com/office/drawing/2014/main" id="{3AF2AB8C-F2B9-035F-810A-9D90A6E72423}"/>
              </a:ext>
            </a:extLst>
          </p:cNvPr>
          <p:cNvPicPr>
            <a:picLocks noChangeAspect="1"/>
          </p:cNvPicPr>
          <p:nvPr/>
        </p:nvPicPr>
        <p:blipFill>
          <a:blip r:embed="rId14"/>
          <a:stretch>
            <a:fillRect/>
          </a:stretch>
        </p:blipFill>
        <p:spPr>
          <a:xfrm>
            <a:off x="8386810" y="3096175"/>
            <a:ext cx="955228" cy="697353"/>
          </a:xfrm>
          <a:prstGeom prst="rect">
            <a:avLst/>
          </a:prstGeom>
        </p:spPr>
      </p:pic>
      <p:pic>
        <p:nvPicPr>
          <p:cNvPr id="32" name="Picture 31">
            <a:extLst>
              <a:ext uri="{FF2B5EF4-FFF2-40B4-BE49-F238E27FC236}">
                <a16:creationId xmlns:a16="http://schemas.microsoft.com/office/drawing/2014/main" id="{EE5C0FD7-2667-3F6C-8380-AAE9DBBB4DA0}"/>
              </a:ext>
            </a:extLst>
          </p:cNvPr>
          <p:cNvPicPr>
            <a:picLocks noChangeAspect="1"/>
          </p:cNvPicPr>
          <p:nvPr/>
        </p:nvPicPr>
        <p:blipFill>
          <a:blip r:embed="rId15"/>
          <a:stretch>
            <a:fillRect/>
          </a:stretch>
        </p:blipFill>
        <p:spPr>
          <a:xfrm>
            <a:off x="9065928" y="3901596"/>
            <a:ext cx="385303" cy="454936"/>
          </a:xfrm>
          <a:prstGeom prst="rect">
            <a:avLst/>
          </a:prstGeom>
        </p:spPr>
      </p:pic>
      <p:pic>
        <p:nvPicPr>
          <p:cNvPr id="33" name="Picture 32">
            <a:extLst>
              <a:ext uri="{FF2B5EF4-FFF2-40B4-BE49-F238E27FC236}">
                <a16:creationId xmlns:a16="http://schemas.microsoft.com/office/drawing/2014/main" id="{BC2E1978-4D5B-F1FE-F59B-1CD64D20E30E}"/>
              </a:ext>
            </a:extLst>
          </p:cNvPr>
          <p:cNvPicPr>
            <a:picLocks noChangeAspect="1"/>
          </p:cNvPicPr>
          <p:nvPr/>
        </p:nvPicPr>
        <p:blipFill>
          <a:blip r:embed="rId16"/>
          <a:stretch>
            <a:fillRect/>
          </a:stretch>
        </p:blipFill>
        <p:spPr>
          <a:xfrm flipH="1">
            <a:off x="8501330" y="4421382"/>
            <a:ext cx="940576" cy="573124"/>
          </a:xfrm>
          <a:prstGeom prst="rect">
            <a:avLst/>
          </a:prstGeom>
        </p:spPr>
      </p:pic>
    </p:spTree>
    <p:extLst>
      <p:ext uri="{BB962C8B-B14F-4D97-AF65-F5344CB8AC3E}">
        <p14:creationId xmlns:p14="http://schemas.microsoft.com/office/powerpoint/2010/main" val="262200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AE1DA6-F3DD-56D8-B913-57449BD8934D}"/>
              </a:ext>
            </a:extLst>
          </p:cNvPr>
          <p:cNvPicPr>
            <a:picLocks noChangeAspect="1"/>
          </p:cNvPicPr>
          <p:nvPr/>
        </p:nvPicPr>
        <p:blipFill>
          <a:blip r:embed="rId2"/>
          <a:stretch>
            <a:fillRect/>
          </a:stretch>
        </p:blipFill>
        <p:spPr>
          <a:xfrm>
            <a:off x="0" y="1187308"/>
            <a:ext cx="4096867" cy="1396105"/>
          </a:xfrm>
          <a:prstGeom prst="rect">
            <a:avLst/>
          </a:prstGeom>
        </p:spPr>
      </p:pic>
      <p:sp>
        <p:nvSpPr>
          <p:cNvPr id="5" name="TextBox 4">
            <a:extLst>
              <a:ext uri="{FF2B5EF4-FFF2-40B4-BE49-F238E27FC236}">
                <a16:creationId xmlns:a16="http://schemas.microsoft.com/office/drawing/2014/main" id="{593F5005-C88D-608A-8553-BF3696285B52}"/>
              </a:ext>
            </a:extLst>
          </p:cNvPr>
          <p:cNvSpPr txBox="1"/>
          <p:nvPr/>
        </p:nvSpPr>
        <p:spPr>
          <a:xfrm>
            <a:off x="141402" y="1700694"/>
            <a:ext cx="3101419" cy="369332"/>
          </a:xfrm>
          <a:prstGeom prst="rect">
            <a:avLst/>
          </a:prstGeom>
          <a:noFill/>
        </p:spPr>
        <p:txBody>
          <a:bodyPr wrap="square" rtlCol="0">
            <a:spAutoFit/>
          </a:bodyPr>
          <a:lstStyle/>
          <a:p>
            <a:r>
              <a:rPr lang="en-GB" dirty="0"/>
              <a:t>Problem faced by online radios</a:t>
            </a:r>
          </a:p>
        </p:txBody>
      </p:sp>
      <p:pic>
        <p:nvPicPr>
          <p:cNvPr id="6" name="Picture 5">
            <a:extLst>
              <a:ext uri="{FF2B5EF4-FFF2-40B4-BE49-F238E27FC236}">
                <a16:creationId xmlns:a16="http://schemas.microsoft.com/office/drawing/2014/main" id="{CCB466B1-391A-4CCC-1A14-A5D50A7BCE27}"/>
              </a:ext>
            </a:extLst>
          </p:cNvPr>
          <p:cNvPicPr>
            <a:picLocks noChangeAspect="1"/>
          </p:cNvPicPr>
          <p:nvPr/>
        </p:nvPicPr>
        <p:blipFill>
          <a:blip r:embed="rId3"/>
          <a:stretch>
            <a:fillRect/>
          </a:stretch>
        </p:blipFill>
        <p:spPr>
          <a:xfrm>
            <a:off x="0" y="-100988"/>
            <a:ext cx="1493649" cy="1743607"/>
          </a:xfrm>
          <a:prstGeom prst="rect">
            <a:avLst/>
          </a:prstGeom>
        </p:spPr>
      </p:pic>
      <p:sp>
        <p:nvSpPr>
          <p:cNvPr id="10" name="TextBox 9">
            <a:extLst>
              <a:ext uri="{FF2B5EF4-FFF2-40B4-BE49-F238E27FC236}">
                <a16:creationId xmlns:a16="http://schemas.microsoft.com/office/drawing/2014/main" id="{D3DD1751-8E3F-21E5-ECF8-ED2A90E52100}"/>
              </a:ext>
            </a:extLst>
          </p:cNvPr>
          <p:cNvSpPr txBox="1"/>
          <p:nvPr/>
        </p:nvSpPr>
        <p:spPr>
          <a:xfrm>
            <a:off x="2732270" y="4688993"/>
            <a:ext cx="6727460" cy="369332"/>
          </a:xfrm>
          <a:prstGeom prst="rect">
            <a:avLst/>
          </a:prstGeom>
          <a:noFill/>
        </p:spPr>
        <p:txBody>
          <a:bodyPr wrap="square">
            <a:spAutoFit/>
          </a:bodyPr>
          <a:lstStyle/>
          <a:p>
            <a:r>
              <a:rPr lang="en-GB" dirty="0"/>
              <a:t>Android Auto and Apple Car Play  Cracking the in-car listenership </a:t>
            </a:r>
          </a:p>
        </p:txBody>
      </p:sp>
      <p:sp>
        <p:nvSpPr>
          <p:cNvPr id="12" name="TextBox 11">
            <a:extLst>
              <a:ext uri="{FF2B5EF4-FFF2-40B4-BE49-F238E27FC236}">
                <a16:creationId xmlns:a16="http://schemas.microsoft.com/office/drawing/2014/main" id="{2C90A9DE-7391-BC11-8063-522DE936A535}"/>
              </a:ext>
            </a:extLst>
          </p:cNvPr>
          <p:cNvSpPr txBox="1"/>
          <p:nvPr/>
        </p:nvSpPr>
        <p:spPr>
          <a:xfrm>
            <a:off x="2732270" y="5114699"/>
            <a:ext cx="2400557" cy="369332"/>
          </a:xfrm>
          <a:prstGeom prst="rect">
            <a:avLst/>
          </a:prstGeom>
          <a:noFill/>
        </p:spPr>
        <p:txBody>
          <a:bodyPr wrap="square">
            <a:spAutoFit/>
          </a:bodyPr>
          <a:lstStyle/>
          <a:p>
            <a:r>
              <a:rPr lang="en-GB" dirty="0"/>
              <a:t>Generating listenership</a:t>
            </a:r>
          </a:p>
        </p:txBody>
      </p:sp>
      <p:sp>
        <p:nvSpPr>
          <p:cNvPr id="14" name="TextBox 13">
            <a:extLst>
              <a:ext uri="{FF2B5EF4-FFF2-40B4-BE49-F238E27FC236}">
                <a16:creationId xmlns:a16="http://schemas.microsoft.com/office/drawing/2014/main" id="{E99835B8-2B56-CEB1-219E-467E9B21C13C}"/>
              </a:ext>
            </a:extLst>
          </p:cNvPr>
          <p:cNvSpPr txBox="1"/>
          <p:nvPr/>
        </p:nvSpPr>
        <p:spPr>
          <a:xfrm>
            <a:off x="2688211" y="3900651"/>
            <a:ext cx="3193329" cy="369332"/>
          </a:xfrm>
          <a:prstGeom prst="rect">
            <a:avLst/>
          </a:prstGeom>
          <a:noFill/>
        </p:spPr>
        <p:txBody>
          <a:bodyPr wrap="square">
            <a:spAutoFit/>
          </a:bodyPr>
          <a:lstStyle/>
          <a:p>
            <a:r>
              <a:rPr lang="en-GB" dirty="0"/>
              <a:t>Royalties for online streaming</a:t>
            </a:r>
          </a:p>
        </p:txBody>
      </p:sp>
      <p:sp>
        <p:nvSpPr>
          <p:cNvPr id="16" name="TextBox 15">
            <a:extLst>
              <a:ext uri="{FF2B5EF4-FFF2-40B4-BE49-F238E27FC236}">
                <a16:creationId xmlns:a16="http://schemas.microsoft.com/office/drawing/2014/main" id="{ABA1598B-63A1-2743-F39F-8F55F1751A12}"/>
              </a:ext>
            </a:extLst>
          </p:cNvPr>
          <p:cNvSpPr txBox="1"/>
          <p:nvPr/>
        </p:nvSpPr>
        <p:spPr>
          <a:xfrm>
            <a:off x="2688211" y="3117670"/>
            <a:ext cx="3407789" cy="369332"/>
          </a:xfrm>
          <a:prstGeom prst="rect">
            <a:avLst/>
          </a:prstGeom>
          <a:noFill/>
        </p:spPr>
        <p:txBody>
          <a:bodyPr wrap="square">
            <a:spAutoFit/>
          </a:bodyPr>
          <a:lstStyle/>
          <a:p>
            <a:r>
              <a:rPr lang="en-GB" dirty="0"/>
              <a:t>No one is paying for internet radio</a:t>
            </a:r>
          </a:p>
        </p:txBody>
      </p:sp>
      <p:sp>
        <p:nvSpPr>
          <p:cNvPr id="18" name="TextBox 17">
            <a:extLst>
              <a:ext uri="{FF2B5EF4-FFF2-40B4-BE49-F238E27FC236}">
                <a16:creationId xmlns:a16="http://schemas.microsoft.com/office/drawing/2014/main" id="{B54AC6D5-1F02-D756-7368-0EB8BA722051}"/>
              </a:ext>
            </a:extLst>
          </p:cNvPr>
          <p:cNvSpPr txBox="1"/>
          <p:nvPr/>
        </p:nvSpPr>
        <p:spPr>
          <a:xfrm>
            <a:off x="2732270" y="5555015"/>
            <a:ext cx="6188696" cy="369332"/>
          </a:xfrm>
          <a:prstGeom prst="rect">
            <a:avLst/>
          </a:prstGeom>
          <a:noFill/>
        </p:spPr>
        <p:txBody>
          <a:bodyPr wrap="square">
            <a:spAutoFit/>
          </a:bodyPr>
          <a:lstStyle/>
          <a:p>
            <a:r>
              <a:rPr lang="en-GB" dirty="0"/>
              <a:t>Mastering social media &amp; other promotional tactics</a:t>
            </a:r>
          </a:p>
        </p:txBody>
      </p:sp>
      <p:sp>
        <p:nvSpPr>
          <p:cNvPr id="20" name="TextBox 19">
            <a:extLst>
              <a:ext uri="{FF2B5EF4-FFF2-40B4-BE49-F238E27FC236}">
                <a16:creationId xmlns:a16="http://schemas.microsoft.com/office/drawing/2014/main" id="{A2EBF774-275B-B5A9-A6AE-76F1DB0AEE8E}"/>
              </a:ext>
            </a:extLst>
          </p:cNvPr>
          <p:cNvSpPr txBox="1"/>
          <p:nvPr/>
        </p:nvSpPr>
        <p:spPr>
          <a:xfrm>
            <a:off x="2688211" y="3518847"/>
            <a:ext cx="3505199" cy="369332"/>
          </a:xfrm>
          <a:prstGeom prst="rect">
            <a:avLst/>
          </a:prstGeom>
          <a:noFill/>
        </p:spPr>
        <p:txBody>
          <a:bodyPr wrap="square">
            <a:spAutoFit/>
          </a:bodyPr>
          <a:lstStyle/>
          <a:p>
            <a:r>
              <a:rPr lang="en-GB" dirty="0"/>
              <a:t>Lack of a strong brand</a:t>
            </a:r>
          </a:p>
        </p:txBody>
      </p:sp>
      <p:pic>
        <p:nvPicPr>
          <p:cNvPr id="22" name="Picture 21">
            <a:extLst>
              <a:ext uri="{FF2B5EF4-FFF2-40B4-BE49-F238E27FC236}">
                <a16:creationId xmlns:a16="http://schemas.microsoft.com/office/drawing/2014/main" id="{76A5171C-148C-8074-46FB-9A4D25F3E95A}"/>
              </a:ext>
            </a:extLst>
          </p:cNvPr>
          <p:cNvPicPr>
            <a:picLocks noChangeAspect="1"/>
          </p:cNvPicPr>
          <p:nvPr/>
        </p:nvPicPr>
        <p:blipFill>
          <a:blip r:embed="rId4"/>
          <a:stretch>
            <a:fillRect/>
          </a:stretch>
        </p:blipFill>
        <p:spPr>
          <a:xfrm>
            <a:off x="7597954" y="955867"/>
            <a:ext cx="3572809" cy="3572809"/>
          </a:xfrm>
          <a:prstGeom prst="rect">
            <a:avLst/>
          </a:prstGeom>
        </p:spPr>
      </p:pic>
    </p:spTree>
    <p:extLst>
      <p:ext uri="{BB962C8B-B14F-4D97-AF65-F5344CB8AC3E}">
        <p14:creationId xmlns:p14="http://schemas.microsoft.com/office/powerpoint/2010/main" val="2274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B89D0-9E3D-7836-718D-E3E7BB232AAA}"/>
              </a:ext>
            </a:extLst>
          </p:cNvPr>
          <p:cNvSpPr txBox="1"/>
          <p:nvPr/>
        </p:nvSpPr>
        <p:spPr>
          <a:xfrm>
            <a:off x="268126" y="2436361"/>
            <a:ext cx="11647353" cy="3693319"/>
          </a:xfrm>
          <a:prstGeom prst="rect">
            <a:avLst/>
          </a:prstGeom>
          <a:noFill/>
        </p:spPr>
        <p:txBody>
          <a:bodyPr wrap="square">
            <a:spAutoFit/>
          </a:bodyPr>
          <a:lstStyle/>
          <a:p>
            <a:r>
              <a:rPr lang="en-GB" dirty="0"/>
              <a:t>		</a:t>
            </a:r>
            <a:r>
              <a:rPr lang="en-GB" sz="2400" dirty="0"/>
              <a:t>The music streaming market was headed by the audio streaming category. In recent years, listening patterns have shifted steadily to internet platforms. Preference for smart devices, smartphones, and tablets continues to expand, which will have a significant impact on the audio streaming market throughout the projection period.</a:t>
            </a:r>
          </a:p>
          <a:p>
            <a:r>
              <a:rPr lang="en-GB" sz="2400" dirty="0"/>
              <a:t>	As audio streaming is available from everywhere, at any time, by anybody.</a:t>
            </a:r>
          </a:p>
          <a:p>
            <a:r>
              <a:rPr lang="en-GB" sz="2400" dirty="0"/>
              <a:t>Consequently, the usage of Spotify, Amazon Prime, and YouTube for music is growing. Moreover, Labels as a Service (LaaS) is becoming one of the most prominent trends in audio streaming and is anticipated to provide additional development prospects for the audio streaming industry. </a:t>
            </a:r>
          </a:p>
          <a:p>
            <a:r>
              <a:rPr lang="en-GB" dirty="0"/>
              <a:t>. </a:t>
            </a:r>
          </a:p>
        </p:txBody>
      </p:sp>
      <p:pic>
        <p:nvPicPr>
          <p:cNvPr id="4" name="Picture 3">
            <a:extLst>
              <a:ext uri="{FF2B5EF4-FFF2-40B4-BE49-F238E27FC236}">
                <a16:creationId xmlns:a16="http://schemas.microsoft.com/office/drawing/2014/main" id="{2C126774-E812-B20F-0033-D862C967D138}"/>
              </a:ext>
            </a:extLst>
          </p:cNvPr>
          <p:cNvPicPr>
            <a:picLocks noChangeAspect="1"/>
          </p:cNvPicPr>
          <p:nvPr/>
        </p:nvPicPr>
        <p:blipFill>
          <a:blip r:embed="rId2"/>
          <a:stretch>
            <a:fillRect/>
          </a:stretch>
        </p:blipFill>
        <p:spPr>
          <a:xfrm>
            <a:off x="268127" y="-91736"/>
            <a:ext cx="1493649" cy="1743607"/>
          </a:xfrm>
          <a:prstGeom prst="rect">
            <a:avLst/>
          </a:prstGeom>
        </p:spPr>
      </p:pic>
      <p:pic>
        <p:nvPicPr>
          <p:cNvPr id="5" name="Picture 4">
            <a:extLst>
              <a:ext uri="{FF2B5EF4-FFF2-40B4-BE49-F238E27FC236}">
                <a16:creationId xmlns:a16="http://schemas.microsoft.com/office/drawing/2014/main" id="{B94B0476-5FF8-7AF3-5B13-C17D2B944EF0}"/>
              </a:ext>
            </a:extLst>
          </p:cNvPr>
          <p:cNvPicPr>
            <a:picLocks noChangeAspect="1"/>
          </p:cNvPicPr>
          <p:nvPr/>
        </p:nvPicPr>
        <p:blipFill>
          <a:blip r:embed="rId3"/>
          <a:stretch>
            <a:fillRect/>
          </a:stretch>
        </p:blipFill>
        <p:spPr>
          <a:xfrm>
            <a:off x="0" y="1163643"/>
            <a:ext cx="4096867" cy="1396105"/>
          </a:xfrm>
          <a:prstGeom prst="rect">
            <a:avLst/>
          </a:prstGeom>
        </p:spPr>
      </p:pic>
      <p:sp>
        <p:nvSpPr>
          <p:cNvPr id="6" name="TextBox 5">
            <a:extLst>
              <a:ext uri="{FF2B5EF4-FFF2-40B4-BE49-F238E27FC236}">
                <a16:creationId xmlns:a16="http://schemas.microsoft.com/office/drawing/2014/main" id="{127C669F-02BC-9309-0FAF-C223333F68DF}"/>
              </a:ext>
            </a:extLst>
          </p:cNvPr>
          <p:cNvSpPr txBox="1"/>
          <p:nvPr/>
        </p:nvSpPr>
        <p:spPr>
          <a:xfrm>
            <a:off x="268127" y="1677029"/>
            <a:ext cx="2795584" cy="369332"/>
          </a:xfrm>
          <a:prstGeom prst="rect">
            <a:avLst/>
          </a:prstGeom>
          <a:noFill/>
        </p:spPr>
        <p:txBody>
          <a:bodyPr wrap="square" rtlCol="0">
            <a:spAutoFit/>
          </a:bodyPr>
          <a:lstStyle/>
          <a:p>
            <a:r>
              <a:rPr lang="en-GB" dirty="0"/>
              <a:t>Analysis of the market </a:t>
            </a:r>
          </a:p>
        </p:txBody>
      </p:sp>
      <p:pic>
        <p:nvPicPr>
          <p:cNvPr id="7" name="Picture 6">
            <a:extLst>
              <a:ext uri="{FF2B5EF4-FFF2-40B4-BE49-F238E27FC236}">
                <a16:creationId xmlns:a16="http://schemas.microsoft.com/office/drawing/2014/main" id="{6AD9B2EA-3A8F-FF50-17EE-B10F9E802769}"/>
              </a:ext>
            </a:extLst>
          </p:cNvPr>
          <p:cNvPicPr>
            <a:picLocks noChangeAspect="1"/>
          </p:cNvPicPr>
          <p:nvPr/>
        </p:nvPicPr>
        <p:blipFill>
          <a:blip r:embed="rId4"/>
          <a:stretch>
            <a:fillRect/>
          </a:stretch>
        </p:blipFill>
        <p:spPr>
          <a:xfrm>
            <a:off x="8538195" y="158763"/>
            <a:ext cx="3519720" cy="2009760"/>
          </a:xfrm>
          <a:prstGeom prst="rect">
            <a:avLst/>
          </a:prstGeom>
        </p:spPr>
      </p:pic>
    </p:spTree>
    <p:extLst>
      <p:ext uri="{BB962C8B-B14F-4D97-AF65-F5344CB8AC3E}">
        <p14:creationId xmlns:p14="http://schemas.microsoft.com/office/powerpoint/2010/main" val="8830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2C394-073F-14C2-0F1A-4446DC7CC93B}"/>
              </a:ext>
            </a:extLst>
          </p:cNvPr>
          <p:cNvSpPr txBox="1"/>
          <p:nvPr/>
        </p:nvSpPr>
        <p:spPr>
          <a:xfrm>
            <a:off x="292231" y="5464412"/>
            <a:ext cx="11510128" cy="923330"/>
          </a:xfrm>
          <a:prstGeom prst="rect">
            <a:avLst/>
          </a:prstGeom>
          <a:noFill/>
        </p:spPr>
        <p:txBody>
          <a:bodyPr wrap="square" rtlCol="0">
            <a:spAutoFit/>
          </a:bodyPr>
          <a:lstStyle/>
          <a:p>
            <a:r>
              <a:rPr lang="en-GB" dirty="0"/>
              <a:t>This statistic was automatically created using the well-proven Statista forecast algorithm based on similarity parameters to existing analyst forecasts. The basis for the original forecasts is a combination of time series forecasts, driver forecasts (GDP, population etc.) from sources such as World Bank or the International Monetary Fund and business surveys. </a:t>
            </a:r>
          </a:p>
        </p:txBody>
      </p:sp>
      <p:pic>
        <p:nvPicPr>
          <p:cNvPr id="6" name="Picture 5">
            <a:extLst>
              <a:ext uri="{FF2B5EF4-FFF2-40B4-BE49-F238E27FC236}">
                <a16:creationId xmlns:a16="http://schemas.microsoft.com/office/drawing/2014/main" id="{CE18A869-CD3E-5320-9C5F-9564F4AC6A81}"/>
              </a:ext>
            </a:extLst>
          </p:cNvPr>
          <p:cNvPicPr>
            <a:picLocks noChangeAspect="1"/>
          </p:cNvPicPr>
          <p:nvPr/>
        </p:nvPicPr>
        <p:blipFill>
          <a:blip r:embed="rId2"/>
          <a:stretch>
            <a:fillRect/>
          </a:stretch>
        </p:blipFill>
        <p:spPr>
          <a:xfrm>
            <a:off x="1659117" y="331314"/>
            <a:ext cx="8125905" cy="5133098"/>
          </a:xfrm>
          <a:prstGeom prst="rect">
            <a:avLst/>
          </a:prstGeom>
        </p:spPr>
      </p:pic>
    </p:spTree>
    <p:extLst>
      <p:ext uri="{BB962C8B-B14F-4D97-AF65-F5344CB8AC3E}">
        <p14:creationId xmlns:p14="http://schemas.microsoft.com/office/powerpoint/2010/main" val="1176221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2EDBB-D6EF-1F28-D781-55F89D613351}"/>
              </a:ext>
            </a:extLst>
          </p:cNvPr>
          <p:cNvPicPr>
            <a:picLocks noChangeAspect="1"/>
          </p:cNvPicPr>
          <p:nvPr/>
        </p:nvPicPr>
        <p:blipFill>
          <a:blip r:embed="rId2"/>
          <a:stretch>
            <a:fillRect/>
          </a:stretch>
        </p:blipFill>
        <p:spPr>
          <a:xfrm>
            <a:off x="580079" y="2112695"/>
            <a:ext cx="11075831" cy="4213076"/>
          </a:xfrm>
          <a:prstGeom prst="rect">
            <a:avLst/>
          </a:prstGeom>
        </p:spPr>
      </p:pic>
      <p:sp>
        <p:nvSpPr>
          <p:cNvPr id="5" name="TextBox 4">
            <a:extLst>
              <a:ext uri="{FF2B5EF4-FFF2-40B4-BE49-F238E27FC236}">
                <a16:creationId xmlns:a16="http://schemas.microsoft.com/office/drawing/2014/main" id="{53D6BDBC-F088-DFE1-38C4-415EC70C017F}"/>
              </a:ext>
            </a:extLst>
          </p:cNvPr>
          <p:cNvSpPr txBox="1"/>
          <p:nvPr/>
        </p:nvSpPr>
        <p:spPr>
          <a:xfrm>
            <a:off x="1869652" y="334266"/>
            <a:ext cx="10322348" cy="1200329"/>
          </a:xfrm>
          <a:prstGeom prst="rect">
            <a:avLst/>
          </a:prstGeom>
          <a:noFill/>
        </p:spPr>
        <p:txBody>
          <a:bodyPr wrap="square">
            <a:spAutoFit/>
          </a:bodyPr>
          <a:lstStyle/>
          <a:p>
            <a:r>
              <a:rPr lang="en-GB" dirty="0"/>
              <a:t>	As digital music streaming services and websites alter the musical landscape, music streaming is gaining popularity worldwide. In the music streaming industry, the introduction of cloud-based music is increasing, which in turn encourages the adoption of music platforms. All of these elements contribute to the expansion of the music streaming sector</a:t>
            </a:r>
          </a:p>
        </p:txBody>
      </p:sp>
      <p:pic>
        <p:nvPicPr>
          <p:cNvPr id="6" name="Picture 5">
            <a:extLst>
              <a:ext uri="{FF2B5EF4-FFF2-40B4-BE49-F238E27FC236}">
                <a16:creationId xmlns:a16="http://schemas.microsoft.com/office/drawing/2014/main" id="{2C822D12-A097-3400-78DD-8F326C48C620}"/>
              </a:ext>
            </a:extLst>
          </p:cNvPr>
          <p:cNvPicPr>
            <a:picLocks noChangeAspect="1"/>
          </p:cNvPicPr>
          <p:nvPr/>
        </p:nvPicPr>
        <p:blipFill>
          <a:blip r:embed="rId3"/>
          <a:stretch>
            <a:fillRect/>
          </a:stretch>
        </p:blipFill>
        <p:spPr>
          <a:xfrm>
            <a:off x="0" y="-82309"/>
            <a:ext cx="1493649" cy="1743607"/>
          </a:xfrm>
          <a:prstGeom prst="rect">
            <a:avLst/>
          </a:prstGeom>
        </p:spPr>
      </p:pic>
    </p:spTree>
    <p:extLst>
      <p:ext uri="{BB962C8B-B14F-4D97-AF65-F5344CB8AC3E}">
        <p14:creationId xmlns:p14="http://schemas.microsoft.com/office/powerpoint/2010/main" val="120352286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635</TotalTime>
  <Words>1114</Words>
  <Application>Microsoft Office PowerPoint</Application>
  <PresentationFormat>Widescreen</PresentationFormat>
  <Paragraphs>138</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Georgia Pro Cond Light (Headings)</vt:lpstr>
      <vt:lpstr>Speak Pro (Body)</vt:lpstr>
      <vt:lpstr>Wingdings</vt:lpstr>
      <vt:lpstr>Wingdings 3</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Golden Hits</dc:title>
  <dc:creator>Ico Panayotov</dc:creator>
  <cp:lastModifiedBy>Maria Moraru</cp:lastModifiedBy>
  <cp:revision>13</cp:revision>
  <dcterms:created xsi:type="dcterms:W3CDTF">2022-09-20T10:19:01Z</dcterms:created>
  <dcterms:modified xsi:type="dcterms:W3CDTF">2022-09-22T07:43:35Z</dcterms:modified>
</cp:coreProperties>
</file>